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2" r:id="rId2"/>
    <p:sldId id="350" r:id="rId3"/>
    <p:sldId id="256" r:id="rId4"/>
    <p:sldId id="367" r:id="rId5"/>
    <p:sldId id="369" r:id="rId6"/>
    <p:sldId id="370" r:id="rId7"/>
    <p:sldId id="368" r:id="rId8"/>
    <p:sldId id="365" r:id="rId9"/>
    <p:sldId id="348" r:id="rId10"/>
    <p:sldId id="349" r:id="rId11"/>
    <p:sldId id="353" r:id="rId12"/>
    <p:sldId id="354" r:id="rId13"/>
    <p:sldId id="356" r:id="rId14"/>
    <p:sldId id="351" r:id="rId15"/>
    <p:sldId id="357" r:id="rId16"/>
    <p:sldId id="359" r:id="rId17"/>
    <p:sldId id="360" r:id="rId18"/>
    <p:sldId id="371" r:id="rId19"/>
    <p:sldId id="361" r:id="rId20"/>
    <p:sldId id="36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47578-52CD-452D-ACE1-18B19DD22A6E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7CB6-4CCF-4FFA-ACAC-A92CED6901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016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8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75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050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010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355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53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8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95DD60-271E-4133-A035-D1C9D532FF64}" type="datetimeFigureOut">
              <a:rPr lang="en-IE" smtClean="0"/>
              <a:t>08/11/2021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026C4B-5F22-4A2E-A808-9A50E3C66486}" type="slidenum">
              <a:rPr lang="en-IE" smtClean="0"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GvWZtiSfuo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hyperlink" Target="https://www.onestopenglish.com/clil/article-what-is-clil/500453.article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L_UWaVHMBQ0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s://www.youtube.com/watch?v=qj_OtgZzBzk&amp;t=137s" TargetMode="External"/><Relationship Id="rId5" Type="http://schemas.openxmlformats.org/officeDocument/2006/relationships/hyperlink" Target="https://www.youtube.com/watch?v=TuNk6bL3J4U" TargetMode="External"/><Relationship Id="rId4" Type="http://schemas.openxmlformats.org/officeDocument/2006/relationships/hyperlink" Target="https://www.youtube.com/watch?v=Pmla8ZgUUT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hyperlink" Target="https://www.youtube.com/watch?v=xhW4lvBej1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hyperlink" Target="https://www.youtube.com/watch?v=xhW4lvBej1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340202-C375-44DE-8798-3B26AA3E059A}"/>
              </a:ext>
            </a:extLst>
          </p:cNvPr>
          <p:cNvSpPr txBox="1"/>
          <p:nvPr/>
        </p:nvSpPr>
        <p:spPr>
          <a:xfrm>
            <a:off x="956602" y="554315"/>
            <a:ext cx="10156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Atlantic Language</a:t>
            </a:r>
          </a:p>
          <a:p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CLIL</a:t>
            </a:r>
          </a:p>
          <a:p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CLIL and how do CLIL teachers design their lesson?</a:t>
            </a:r>
          </a:p>
          <a:p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 CLIL lesson differ from a language lesson or a subject lesson?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key concepts in CLIL and are they useful for me and my classes?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B7464-28C0-470C-950C-5D2AACD7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448" y="5747676"/>
            <a:ext cx="877900" cy="877900"/>
          </a:xfrm>
          <a:prstGeom prst="rect">
            <a:avLst/>
          </a:prstGeom>
        </p:spPr>
      </p:pic>
      <p:pic>
        <p:nvPicPr>
          <p:cNvPr id="6" name="Picture 5" descr="Clil 4 Steam">
            <a:extLst>
              <a:ext uri="{FF2B5EF4-FFF2-40B4-BE49-F238E27FC236}">
                <a16:creationId xmlns:a16="http://schemas.microsoft.com/office/drawing/2014/main" id="{B9152994-B0E4-483D-B761-F951C0565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08" y="4339967"/>
            <a:ext cx="3877310" cy="16173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40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A4065-EADD-4F96-90ED-C8C3CCA4AE36}"/>
              </a:ext>
            </a:extLst>
          </p:cNvPr>
          <p:cNvSpPr txBox="1"/>
          <p:nvPr/>
        </p:nvSpPr>
        <p:spPr>
          <a:xfrm>
            <a:off x="787791" y="928468"/>
            <a:ext cx="1024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Prior Knowledge</a:t>
            </a:r>
          </a:p>
        </p:txBody>
      </p:sp>
      <p:pic>
        <p:nvPicPr>
          <p:cNvPr id="4100" name="Picture 4" descr="Prior Knowledge Activities – Future Educators">
            <a:extLst>
              <a:ext uri="{FF2B5EF4-FFF2-40B4-BE49-F238E27FC236}">
                <a16:creationId xmlns:a16="http://schemas.microsoft.com/office/drawing/2014/main" id="{09326CCB-611A-4705-BD06-B8197292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762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356552-6C81-4CD7-8B12-BE58CB5A3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121" y="5676979"/>
            <a:ext cx="877900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25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A4065-EADD-4F96-90ED-C8C3CCA4AE36}"/>
              </a:ext>
            </a:extLst>
          </p:cNvPr>
          <p:cNvSpPr txBox="1"/>
          <p:nvPr/>
        </p:nvSpPr>
        <p:spPr>
          <a:xfrm>
            <a:off x="942536" y="1166842"/>
            <a:ext cx="11015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Prior Knowledge</a:t>
            </a:r>
          </a:p>
          <a:p>
            <a:endParaRPr lang="en-IE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Finish the sentence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Word cloud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Quickest or Most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(10 verbs or Nouns)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Digital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True or False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BB5F4-E715-483A-8D05-A6A2D692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90" y="5490582"/>
            <a:ext cx="877900" cy="877900"/>
          </a:xfrm>
          <a:prstGeom prst="rect">
            <a:avLst/>
          </a:prstGeom>
        </p:spPr>
      </p:pic>
      <p:pic>
        <p:nvPicPr>
          <p:cNvPr id="9218" name="Picture 2" descr="Tweeting and twittering up in the (word) clouds | Article | Onestopenglish">
            <a:extLst>
              <a:ext uri="{FF2B5EF4-FFF2-40B4-BE49-F238E27FC236}">
                <a16:creationId xmlns:a16="http://schemas.microsoft.com/office/drawing/2014/main" id="{5BCC03F7-B1FD-4757-9A0C-06147D8B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50" y="1853644"/>
            <a:ext cx="7863840" cy="29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46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A4065-EADD-4F96-90ED-C8C3CCA4AE36}"/>
              </a:ext>
            </a:extLst>
          </p:cNvPr>
          <p:cNvSpPr txBox="1"/>
          <p:nvPr/>
        </p:nvSpPr>
        <p:spPr>
          <a:xfrm>
            <a:off x="787791" y="928468"/>
            <a:ext cx="10241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Prior Knowledge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64DBD-3CA8-4C86-ABB1-182E07E6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961" y="5606641"/>
            <a:ext cx="877900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40CB72-7DFB-4A53-997C-1E40E65FC7DA}"/>
              </a:ext>
            </a:extLst>
          </p:cNvPr>
          <p:cNvSpPr txBox="1"/>
          <p:nvPr/>
        </p:nvSpPr>
        <p:spPr>
          <a:xfrm>
            <a:off x="787791" y="1766568"/>
            <a:ext cx="6893169" cy="467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Ten Questions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Write the topic of the lesson on the board. Learners work in pairs and write down ten questions about the topic - at least four should begin with who, what, how and why.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Scrambled sentence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Nuclear environmentally 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power most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energy. of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means friendly generating</a:t>
            </a:r>
          </a:p>
        </p:txBody>
      </p:sp>
      <p:pic>
        <p:nvPicPr>
          <p:cNvPr id="10244" name="Picture 4" descr="What is climate change? - CBBC Newsround">
            <a:extLst>
              <a:ext uri="{FF2B5EF4-FFF2-40B4-BE49-F238E27FC236}">
                <a16:creationId xmlns:a16="http://schemas.microsoft.com/office/drawing/2014/main" id="{AA7B530F-043B-4975-B854-D67DC221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99" y="3682219"/>
            <a:ext cx="4648201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83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A4065-EADD-4F96-90ED-C8C3CCA4AE36}"/>
              </a:ext>
            </a:extLst>
          </p:cNvPr>
          <p:cNvSpPr txBox="1"/>
          <p:nvPr/>
        </p:nvSpPr>
        <p:spPr>
          <a:xfrm>
            <a:off x="787791" y="928468"/>
            <a:ext cx="1024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Prior Knowledge</a:t>
            </a:r>
          </a:p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Placemat – or Padlet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2D1A8-3E41-49C0-AF7C-F7378686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121" y="5490582"/>
            <a:ext cx="877900" cy="8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14EE5-2B7D-404F-8032-8234EFE4B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0" y="1786597"/>
            <a:ext cx="8111118" cy="444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59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3B417-BB9E-49CB-B1BE-0E349D97DE1F}"/>
              </a:ext>
            </a:extLst>
          </p:cNvPr>
          <p:cNvSpPr txBox="1"/>
          <p:nvPr/>
        </p:nvSpPr>
        <p:spPr>
          <a:xfrm>
            <a:off x="1069145" y="829994"/>
            <a:ext cx="53879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classroom interaction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Extended Initiation -Response-Feedback (I-R-F-I-R-F)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Longer student turns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Peer communication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74E36-3A4B-45AC-9BD6-609C1539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527" y="5395625"/>
            <a:ext cx="877900" cy="877900"/>
          </a:xfrm>
          <a:prstGeom prst="rect">
            <a:avLst/>
          </a:prstGeom>
        </p:spPr>
      </p:pic>
      <p:pic>
        <p:nvPicPr>
          <p:cNvPr id="11266" name="Picture 2" descr="6 Collaboration Tools That Take Learning Beyond the Classroom - Getting  Smart">
            <a:extLst>
              <a:ext uri="{FF2B5EF4-FFF2-40B4-BE49-F238E27FC236}">
                <a16:creationId xmlns:a16="http://schemas.microsoft.com/office/drawing/2014/main" id="{0820E9CD-15BE-41E9-A17D-A831BC8D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15" y="2053882"/>
            <a:ext cx="5646191" cy="32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69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3B417-BB9E-49CB-B1BE-0E349D97DE1F}"/>
              </a:ext>
            </a:extLst>
          </p:cNvPr>
          <p:cNvSpPr txBox="1"/>
          <p:nvPr/>
        </p:nvSpPr>
        <p:spPr>
          <a:xfrm>
            <a:off x="1069145" y="829994"/>
            <a:ext cx="64570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 wait time</a:t>
            </a:r>
          </a:p>
          <a:p>
            <a:endParaRPr lang="en-IE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 time</a:t>
            </a:r>
            <a:r>
              <a:rPr lang="en-GB" sz="2400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t</a:t>
            </a:r>
            <a:r>
              <a:rPr lang="en-GB" sz="2400" b="0" i="0" u="none" strike="noStrike" dirty="0">
                <a:solidFill>
                  <a:srgbClr val="2929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ime teachers wait between teacher asking question and student answering them</a:t>
            </a:r>
          </a:p>
          <a:p>
            <a:pPr marL="0" indent="0">
              <a:buNone/>
            </a:pPr>
            <a:endParaRPr lang="en-GB" sz="2400" b="0" i="0" u="none" strike="noStrike" dirty="0">
              <a:solidFill>
                <a:srgbClr val="29293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 wait time</a:t>
            </a:r>
            <a:r>
              <a:rPr lang="en-GB" sz="2400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allow sufficient time to allow thinking processes necessitated by the greater challenge posed, to occur- prior, during and after the activity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B1FF3-FDAB-414D-BDF5-05936718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527" y="5395626"/>
            <a:ext cx="877900" cy="8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7DB90-F522-4E75-BCE1-96C7E4CCA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636" y="1659987"/>
            <a:ext cx="3835791" cy="2876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1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3B417-BB9E-49CB-B1BE-0E349D97DE1F}"/>
              </a:ext>
            </a:extLst>
          </p:cNvPr>
          <p:cNvSpPr txBox="1"/>
          <p:nvPr/>
        </p:nvSpPr>
        <p:spPr>
          <a:xfrm>
            <a:off x="1069145" y="829994"/>
            <a:ext cx="40092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Be careful with your choice of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speak more slowly; insert more and longer pauses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stress certain words more than others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EFC6C-5094-4606-9BF1-AE88BB7A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527" y="5339355"/>
            <a:ext cx="877900" cy="8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9F977-79FB-4355-80E7-67E68B298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78" y="1301430"/>
            <a:ext cx="5305358" cy="3858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46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3B417-BB9E-49CB-B1BE-0E349D97DE1F}"/>
              </a:ext>
            </a:extLst>
          </p:cNvPr>
          <p:cNvSpPr txBox="1"/>
          <p:nvPr/>
        </p:nvSpPr>
        <p:spPr>
          <a:xfrm>
            <a:off x="1069145" y="829994"/>
            <a:ext cx="63023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Challenge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Teacher question types </a:t>
            </a:r>
            <a:r>
              <a:rPr lang="en-GB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that require high-level cognitive responses from learners (HOTS and LOTS)</a:t>
            </a:r>
          </a:p>
          <a:p>
            <a:pPr marL="0" indent="0" algn="l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HOW? – IF? – SHOULD? – WHY? – WHAT IF…? – SUPPOSE or IMAGINE?</a:t>
            </a:r>
          </a:p>
          <a:p>
            <a:pPr algn="l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Long student turns to express higher level concepts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DCABA-1E3B-4234-B6C3-DFAD74E69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527" y="5423761"/>
            <a:ext cx="877900" cy="8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B9B00-918C-45CF-B982-9E0CDA5C0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455" y="1237957"/>
            <a:ext cx="4391972" cy="3493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64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908FF-02F2-4664-B69E-2D6F1E96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64" y="2424112"/>
            <a:ext cx="6963508" cy="2598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64402-D5CD-4DB0-963A-627B8860DC5B}"/>
              </a:ext>
            </a:extLst>
          </p:cNvPr>
          <p:cNvSpPr txBox="1"/>
          <p:nvPr/>
        </p:nvSpPr>
        <p:spPr>
          <a:xfrm>
            <a:off x="3213442" y="998806"/>
            <a:ext cx="570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CLIL Thinking skills - LOTS and HOTS - YouTube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A4C43-6CE1-4563-8E74-9CDF1ECF0AE9}"/>
              </a:ext>
            </a:extLst>
          </p:cNvPr>
          <p:cNvSpPr txBox="1"/>
          <p:nvPr/>
        </p:nvSpPr>
        <p:spPr>
          <a:xfrm>
            <a:off x="689317" y="450166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Cognitive Challenge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0F9C7-F736-45D5-A952-61A8160B2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675" y="5409693"/>
            <a:ext cx="877900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58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3B417-BB9E-49CB-B1BE-0E349D97DE1F}"/>
              </a:ext>
            </a:extLst>
          </p:cNvPr>
          <p:cNvSpPr txBox="1"/>
          <p:nvPr/>
        </p:nvSpPr>
        <p:spPr>
          <a:xfrm>
            <a:off x="6246055" y="829994"/>
            <a:ext cx="53063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way combination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IE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Concepts (Content)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IE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Procedures (Contextualized skills)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IE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 (Using language to learn while learning language)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81F5D-23F1-4478-92B0-6336FB9A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527" y="5465964"/>
            <a:ext cx="877900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CD693-E001-4A2D-A827-2BC57C64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9" y="1308295"/>
            <a:ext cx="5902451" cy="3026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02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7649B-C21A-4136-8927-38CCC718A80D}"/>
              </a:ext>
            </a:extLst>
          </p:cNvPr>
          <p:cNvSpPr txBox="1"/>
          <p:nvPr/>
        </p:nvSpPr>
        <p:spPr>
          <a:xfrm>
            <a:off x="661182" y="872197"/>
            <a:ext cx="10170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CLIL?</a:t>
            </a:r>
          </a:p>
          <a:p>
            <a:endParaRPr lang="en-I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&amp; work together to come up with a definition: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Create a definition:  CLIL is……………..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434D6-D7AD-4B97-ACE8-9E885CCF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284" y="5504650"/>
            <a:ext cx="877900" cy="877900"/>
          </a:xfrm>
          <a:prstGeom prst="rect">
            <a:avLst/>
          </a:prstGeom>
        </p:spPr>
      </p:pic>
      <p:pic>
        <p:nvPicPr>
          <p:cNvPr id="6146" name="Picture 2" descr="ENIL – European Network on Independent Living | Introducing ENIL&amp;#39;s  Independent Living Research Network - ENIL - European Network on  Independent Living">
            <a:extLst>
              <a:ext uri="{FF2B5EF4-FFF2-40B4-BE49-F238E27FC236}">
                <a16:creationId xmlns:a16="http://schemas.microsoft.com/office/drawing/2014/main" id="{57D0EE21-C6B4-4279-BF7F-1499B6C2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42" y="3291247"/>
            <a:ext cx="5286375" cy="30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12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2B582-1D76-426B-9F63-647DD781DA42}"/>
              </a:ext>
            </a:extLst>
          </p:cNvPr>
          <p:cNvSpPr txBox="1"/>
          <p:nvPr/>
        </p:nvSpPr>
        <p:spPr>
          <a:xfrm>
            <a:off x="801857" y="2148211"/>
            <a:ext cx="9777047" cy="356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would you describe CLIL to a teacher who does not know what it is?​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6E69B-9EB0-4A1A-925B-B115228AC67E}"/>
              </a:ext>
            </a:extLst>
          </p:cNvPr>
          <p:cNvSpPr txBox="1"/>
          <p:nvPr/>
        </p:nvSpPr>
        <p:spPr>
          <a:xfrm>
            <a:off x="801858" y="717452"/>
            <a:ext cx="689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6C948-B46B-4AE5-8857-F1E77FBA5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133" y="5381558"/>
            <a:ext cx="877900" cy="877900"/>
          </a:xfrm>
          <a:prstGeom prst="rect">
            <a:avLst/>
          </a:prstGeom>
        </p:spPr>
      </p:pic>
      <p:pic>
        <p:nvPicPr>
          <p:cNvPr id="12290" name="Picture 2" descr="Reflecting on Your Own Twisted Life Path | Psychology Today Ireland">
            <a:extLst>
              <a:ext uri="{FF2B5EF4-FFF2-40B4-BE49-F238E27FC236}">
                <a16:creationId xmlns:a16="http://schemas.microsoft.com/office/drawing/2014/main" id="{5CD6B410-8F78-4042-AEEB-99F861E3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0" y="1339733"/>
            <a:ext cx="4873584" cy="32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7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BB28F1-01BA-47C5-8889-319AB4B3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90" y="5522235"/>
            <a:ext cx="877900" cy="877900"/>
          </a:xfrm>
          <a:prstGeom prst="rect">
            <a:avLst/>
          </a:prstGeom>
        </p:spPr>
      </p:pic>
      <p:pic>
        <p:nvPicPr>
          <p:cNvPr id="7170" name="Picture 2" descr="Handshake Quotes And Sayings. QuotesGram">
            <a:extLst>
              <a:ext uri="{FF2B5EF4-FFF2-40B4-BE49-F238E27FC236}">
                <a16:creationId xmlns:a16="http://schemas.microsoft.com/office/drawing/2014/main" id="{0F173EEE-0349-4AB7-99F5-EB7FA2F2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2" y="457865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1A36EF-5D4B-4EC1-B093-70FBA69E1C40}"/>
              </a:ext>
            </a:extLst>
          </p:cNvPr>
          <p:cNvSpPr txBox="1"/>
          <p:nvPr/>
        </p:nvSpPr>
        <p:spPr>
          <a:xfrm>
            <a:off x="337625" y="2686819"/>
            <a:ext cx="626012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1" dirty="0">
              <a:solidFill>
                <a:srgbClr val="444444"/>
              </a:solidFill>
              <a:effectLst/>
              <a:latin typeface="museo-sans"/>
            </a:endParaRPr>
          </a:p>
          <a:p>
            <a:pPr algn="l"/>
            <a:endParaRPr lang="en-US" i="1" dirty="0">
              <a:solidFill>
                <a:srgbClr val="444444"/>
              </a:solidFill>
              <a:latin typeface="museo-sans"/>
            </a:endParaRPr>
          </a:p>
          <a:p>
            <a:pPr algn="l"/>
            <a:endParaRPr lang="en-US" b="0" i="1" dirty="0">
              <a:solidFill>
                <a:srgbClr val="444444"/>
              </a:solidFill>
              <a:effectLst/>
              <a:latin typeface="museo-sans"/>
            </a:endParaRPr>
          </a:p>
          <a:p>
            <a:pPr algn="l"/>
            <a:endParaRPr lang="en-US" i="1" dirty="0">
              <a:solidFill>
                <a:srgbClr val="444444"/>
              </a:solidFill>
              <a:latin typeface="museo-sans"/>
            </a:endParaRPr>
          </a:p>
          <a:p>
            <a:pPr algn="l"/>
            <a:endParaRPr lang="en-US" b="0" i="1" dirty="0">
              <a:solidFill>
                <a:srgbClr val="444444"/>
              </a:solidFill>
              <a:effectLst/>
              <a:latin typeface="museo-sans"/>
            </a:endParaRPr>
          </a:p>
          <a:p>
            <a:pPr algn="l"/>
            <a:r>
              <a:rPr lang="en-US" sz="2400" b="0" i="1" dirty="0">
                <a:solidFill>
                  <a:srgbClr val="0070C0"/>
                </a:solidFill>
                <a:effectLst/>
                <a:latin typeface="museo-sans"/>
              </a:rPr>
              <a:t>"CLIL is about using languages to learn………..It is about installing a 'hunger to learn' in the student. It gives opportunity for him/her to think about and develop how s/he communicates in general, even in the first language".</a:t>
            </a:r>
            <a:endParaRPr lang="en-US" sz="2400" b="0" i="0" dirty="0">
              <a:solidFill>
                <a:srgbClr val="0070C0"/>
              </a:solidFill>
              <a:effectLst/>
              <a:latin typeface="museo-sans"/>
            </a:endParaRPr>
          </a:p>
          <a:p>
            <a:pPr algn="l"/>
            <a:r>
              <a:rPr lang="en-US" sz="2400" b="0" i="0" dirty="0">
                <a:solidFill>
                  <a:srgbClr val="0070C0"/>
                </a:solidFill>
                <a:effectLst/>
                <a:latin typeface="museo-sans"/>
              </a:rPr>
              <a:t>(Marsh,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museo-sans"/>
              </a:rPr>
              <a:t>Marsland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museo-sans"/>
              </a:rPr>
              <a:t> &amp; Stenberg, 2001)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D56C5-8917-4982-9E0F-5D003D1DD005}"/>
              </a:ext>
            </a:extLst>
          </p:cNvPr>
          <p:cNvSpPr txBox="1"/>
          <p:nvPr/>
        </p:nvSpPr>
        <p:spPr>
          <a:xfrm>
            <a:off x="337625" y="932493"/>
            <a:ext cx="59647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  <a:latin typeface="Book Antiqua" panose="02040602050305030304" pitchFamily="18" charset="0"/>
              </a:rPr>
              <a:t>The acronym itself is a good one, because it is largely self-explanatory.  Invented back in the mid-1990's, it seems to be passing the test of time. CLIL itself has been around for a long time - and was put into practice by ancient Roman upper-middle classes, who preferred to have their children educated in Greek.</a:t>
            </a:r>
          </a:p>
          <a:p>
            <a:endParaRPr lang="en-US" sz="2000" i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r>
              <a:rPr lang="en-IE" sz="2000" b="0" i="1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Phil Ball </a:t>
            </a:r>
            <a:r>
              <a:rPr lang="en-US" sz="2000" b="1" dirty="0">
                <a:latin typeface="Book Antiqua" panose="020406020503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Article: What is CLIL? | Article | </a:t>
            </a:r>
            <a:r>
              <a:rPr lang="en-US" sz="2000" b="1" dirty="0" err="1">
                <a:latin typeface="Book Antiqua" panose="020406020503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Onestopenglish</a:t>
            </a:r>
            <a:endParaRPr lang="en-IE" sz="2000" b="1" dirty="0">
              <a:latin typeface="Book Antiqua" panose="020406020503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96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3D027-B4F4-4EC9-B741-81D3CC881952}"/>
              </a:ext>
            </a:extLst>
          </p:cNvPr>
          <p:cNvSpPr txBox="1"/>
          <p:nvPr/>
        </p:nvSpPr>
        <p:spPr>
          <a:xfrm>
            <a:off x="1181686" y="717452"/>
            <a:ext cx="945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Driven &amp; Communication</a:t>
            </a:r>
          </a:p>
          <a:p>
            <a:endParaRPr lang="en-IE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Teacher creates opportunities for the </a:t>
            </a:r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of Knowledge 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and development of </a:t>
            </a:r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</a:p>
        </p:txBody>
      </p:sp>
      <p:pic>
        <p:nvPicPr>
          <p:cNvPr id="2050" name="Picture 2" descr="The Truth about Communication Skills! - Marianne Abib-Pech">
            <a:extLst>
              <a:ext uri="{FF2B5EF4-FFF2-40B4-BE49-F238E27FC236}">
                <a16:creationId xmlns:a16="http://schemas.microsoft.com/office/drawing/2014/main" id="{53C2D898-114F-4D3F-89D2-AD0A1770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64" y="2856407"/>
            <a:ext cx="5472332" cy="27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D5D32-DEEE-4934-B56E-A5764144B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893" y="5592573"/>
            <a:ext cx="877900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18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aching the human body and the CLIL methodology in class – Elesapiens&amp;#39; Blog">
            <a:extLst>
              <a:ext uri="{FF2B5EF4-FFF2-40B4-BE49-F238E27FC236}">
                <a16:creationId xmlns:a16="http://schemas.microsoft.com/office/drawing/2014/main" id="{F335E1A3-CFBC-47D7-8B72-09F039FD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361950"/>
            <a:ext cx="9453489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0F187-17A3-42EF-9E8C-30B93CF03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622" y="5618150"/>
            <a:ext cx="877900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27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C4DFF-A77D-4090-AD51-34FC88AF14DC}"/>
              </a:ext>
            </a:extLst>
          </p:cNvPr>
          <p:cNvSpPr txBox="1"/>
          <p:nvPr/>
        </p:nvSpPr>
        <p:spPr>
          <a:xfrm>
            <a:off x="1364567" y="1547447"/>
            <a:ext cx="45860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CLIL: Content – YouTube</a:t>
            </a:r>
            <a:endParaRPr lang="en-IE" dirty="0"/>
          </a:p>
          <a:p>
            <a:endParaRPr lang="en-IE" dirty="0"/>
          </a:p>
          <a:p>
            <a:r>
              <a:rPr lang="en-IE" dirty="0">
                <a:hlinkClick r:id="rId4"/>
              </a:rPr>
              <a:t>CLIL: Communication – YouTube</a:t>
            </a:r>
            <a:endParaRPr lang="en-IE" dirty="0"/>
          </a:p>
          <a:p>
            <a:endParaRPr lang="en-IE" dirty="0"/>
          </a:p>
          <a:p>
            <a:r>
              <a:rPr lang="en-IE" dirty="0">
                <a:hlinkClick r:id="rId5"/>
              </a:rPr>
              <a:t>CLIL: Cognitive – YouTube</a:t>
            </a:r>
            <a:endParaRPr lang="en-IE" dirty="0"/>
          </a:p>
          <a:p>
            <a:endParaRPr lang="en-IE" dirty="0"/>
          </a:p>
          <a:p>
            <a:r>
              <a:rPr lang="en-IE" dirty="0">
                <a:hlinkClick r:id="rId6"/>
              </a:rPr>
              <a:t>CLIL: Culture - YouTube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7AE3-06E2-4D82-9D25-4B8FA6D0F2CB}"/>
              </a:ext>
            </a:extLst>
          </p:cNvPr>
          <p:cNvSpPr txBox="1"/>
          <p:nvPr/>
        </p:nvSpPr>
        <p:spPr>
          <a:xfrm>
            <a:off x="1237957" y="703385"/>
            <a:ext cx="929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Research – The 4 C’s in CLIL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C85E1-0D55-49F4-94B2-901D9AC9D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893" y="5620709"/>
            <a:ext cx="877900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B29FF-FBCC-4DB5-89E3-4504398D73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510" y="1716258"/>
            <a:ext cx="5505157" cy="4128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62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47EB9-5EBD-4AE9-B2C8-E71EDD53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758" y="5508167"/>
            <a:ext cx="877900" cy="877900"/>
          </a:xfrm>
          <a:prstGeom prst="rect">
            <a:avLst/>
          </a:prstGeom>
        </p:spPr>
      </p:pic>
      <p:pic>
        <p:nvPicPr>
          <p:cNvPr id="8194" name="Picture 2" descr="雙語教師必備國際證照:TKT CLIL @ 華泰劍橋英語部落格Hwa Tai Cambridge ELT Blog :: 痞客邦::">
            <a:extLst>
              <a:ext uri="{FF2B5EF4-FFF2-40B4-BE49-F238E27FC236}">
                <a16:creationId xmlns:a16="http://schemas.microsoft.com/office/drawing/2014/main" id="{4D5C67A4-7E85-4642-9895-0D493080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0" y="1869122"/>
            <a:ext cx="8808719" cy="31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8C8092-A117-48ED-8167-730C496C0075}"/>
              </a:ext>
            </a:extLst>
          </p:cNvPr>
          <p:cNvSpPr txBox="1"/>
          <p:nvPr/>
        </p:nvSpPr>
        <p:spPr>
          <a:xfrm>
            <a:off x="1137140" y="590843"/>
            <a:ext cx="660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Hard and Soft CLIL?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62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2E84B-A406-468E-8B7F-A186FB03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57" y="296961"/>
            <a:ext cx="5314950" cy="3000375"/>
          </a:xfrm>
          <a:prstGeom prst="rect">
            <a:avLst/>
          </a:prstGeom>
        </p:spPr>
      </p:pic>
      <p:pic>
        <p:nvPicPr>
          <p:cNvPr id="3074" name="Picture 2" descr="Happy World Teachers Day 2021: Let&amp;#39;s Celebrate Our Teachers - Crimson  Education IE">
            <a:extLst>
              <a:ext uri="{FF2B5EF4-FFF2-40B4-BE49-F238E27FC236}">
                <a16:creationId xmlns:a16="http://schemas.microsoft.com/office/drawing/2014/main" id="{7F7C2427-1B51-4255-8D4F-4CB8B315A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41" y="296960"/>
            <a:ext cx="5334002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5E56E-6B24-4217-A6DA-67486846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243" y="5586205"/>
            <a:ext cx="877900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46809-62F5-4623-8094-3D32B73CA5DA}"/>
              </a:ext>
            </a:extLst>
          </p:cNvPr>
          <p:cNvSpPr txBox="1"/>
          <p:nvPr/>
        </p:nvSpPr>
        <p:spPr>
          <a:xfrm>
            <a:off x="872197" y="3953022"/>
            <a:ext cx="10239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Language Teachers					Subject Teachers</a:t>
            </a:r>
          </a:p>
          <a:p>
            <a:endParaRPr lang="en-IE" dirty="0"/>
          </a:p>
          <a:p>
            <a:r>
              <a:rPr lang="en-IE" dirty="0"/>
              <a:t>Start to think more about the concepts and		Start to think more about the language and how</a:t>
            </a:r>
          </a:p>
          <a:p>
            <a:r>
              <a:rPr lang="en-IE" dirty="0"/>
              <a:t>how to teach these more effectively.			To break down concept to help their learners </a:t>
            </a:r>
          </a:p>
          <a:p>
            <a:r>
              <a:rPr lang="en-IE" dirty="0"/>
              <a:t>						understand content in L2.</a:t>
            </a:r>
          </a:p>
          <a:p>
            <a:endParaRPr lang="en-IE" dirty="0"/>
          </a:p>
          <a:p>
            <a:endParaRPr lang="en-IE" dirty="0"/>
          </a:p>
          <a:p>
            <a:r>
              <a:rPr lang="en-US" dirty="0">
                <a:hlinkClick r:id="rId6"/>
              </a:rPr>
              <a:t>Amanda McLoughlin - To CLIL or not to CLIL …and what’s the big deal about CLIL, anyway - YouTube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0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7E388-BDB0-4E0B-8A16-D3EE99E6D39D}"/>
              </a:ext>
            </a:extLst>
          </p:cNvPr>
          <p:cNvSpPr txBox="1"/>
          <p:nvPr/>
        </p:nvSpPr>
        <p:spPr>
          <a:xfrm>
            <a:off x="703384" y="393895"/>
            <a:ext cx="9903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considerations concepts in CLIL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E2C6A-D47B-48AB-8263-02EF41A48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11087" r="22790" b="9552"/>
          <a:stretch/>
        </p:blipFill>
        <p:spPr bwMode="auto">
          <a:xfrm>
            <a:off x="1584960" y="1269598"/>
            <a:ext cx="7390227" cy="459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99EF3-DBF7-42FD-A3BB-E51546B43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758" y="5564438"/>
            <a:ext cx="877900" cy="87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9E5786-DB9E-4541-957C-7777BA0230D7}"/>
              </a:ext>
            </a:extLst>
          </p:cNvPr>
          <p:cNvSpPr txBox="1"/>
          <p:nvPr/>
        </p:nvSpPr>
        <p:spPr>
          <a:xfrm flipH="1">
            <a:off x="9147516" y="3102318"/>
            <a:ext cx="2627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 McLoughlin - To CLIL or not to CLIL …and what’s the big deal about CLIL, anyway - YouTube</a:t>
            </a:r>
            <a:endParaRPr lang="en-IE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198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DESIGN_ID_INTEGRAL" val="jKA8VWED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629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museo-sans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TAMURA | Atlantic Language Galway</dc:creator>
  <cp:lastModifiedBy>Aoife TAMURA | Atlantic Language Galway</cp:lastModifiedBy>
  <cp:revision>10</cp:revision>
  <dcterms:created xsi:type="dcterms:W3CDTF">2021-11-05T15:34:23Z</dcterms:created>
  <dcterms:modified xsi:type="dcterms:W3CDTF">2021-11-08T09:13:04Z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D1641305-8F28-44C7-BFDD-EE4B874E6C85</vt:lpwstr>
  </property>
  <property fmtid="{D5CDD505-2E9C-101B-9397-08002B2CF9AE}" pid="3" name="ArticulatePath">
    <vt:lpwstr>Introduction to CLIL</vt:lpwstr>
  </property>
</Properties>
</file>