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7" r:id="rId3"/>
    <p:sldId id="263" r:id="rId4"/>
    <p:sldId id="259" r:id="rId5"/>
    <p:sldId id="257" r:id="rId6"/>
    <p:sldId id="260" r:id="rId7"/>
    <p:sldId id="264" r:id="rId8"/>
    <p:sldId id="269" r:id="rId9"/>
    <p:sldId id="265" r:id="rId10"/>
    <p:sldId id="270" r:id="rId11"/>
    <p:sldId id="268" r:id="rId12"/>
    <p:sldId id="288" r:id="rId13"/>
    <p:sldId id="290" r:id="rId14"/>
    <p:sldId id="291" r:id="rId15"/>
    <p:sldId id="292" r:id="rId16"/>
    <p:sldId id="266" r:id="rId17"/>
    <p:sldId id="267" r:id="rId18"/>
    <p:sldId id="262" r:id="rId19"/>
    <p:sldId id="273" r:id="rId20"/>
    <p:sldId id="289"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B87361-C189-4DB6-BA56-FFA6D050BE76}" type="datetimeFigureOut">
              <a:rPr lang="en-IE" smtClean="0"/>
              <a:t>15/08/2021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66185-228D-4BC6-A588-86570EB05007}" type="slidenum">
              <a:rPr lang="en-IE" smtClean="0"/>
              <a:t>‹#›</a:t>
            </a:fld>
            <a:endParaRPr lang="en-IE"/>
          </a:p>
        </p:txBody>
      </p:sp>
    </p:spTree>
    <p:extLst>
      <p:ext uri="{BB962C8B-B14F-4D97-AF65-F5344CB8AC3E}">
        <p14:creationId xmlns:p14="http://schemas.microsoft.com/office/powerpoint/2010/main" val="538180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366185-228D-4BC6-A588-86570EB05007}" type="slidenum">
              <a:rPr lang="en-IE" smtClean="0"/>
              <a:t>3</a:t>
            </a:fld>
            <a:endParaRPr lang="en-IE"/>
          </a:p>
        </p:txBody>
      </p:sp>
    </p:spTree>
    <p:extLst>
      <p:ext uri="{BB962C8B-B14F-4D97-AF65-F5344CB8AC3E}">
        <p14:creationId xmlns:p14="http://schemas.microsoft.com/office/powerpoint/2010/main" val="117813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366185-228D-4BC6-A588-86570EB05007}" type="slidenum">
              <a:rPr lang="en-IE" smtClean="0"/>
              <a:t>11</a:t>
            </a:fld>
            <a:endParaRPr lang="en-IE"/>
          </a:p>
        </p:txBody>
      </p:sp>
    </p:spTree>
    <p:extLst>
      <p:ext uri="{BB962C8B-B14F-4D97-AF65-F5344CB8AC3E}">
        <p14:creationId xmlns:p14="http://schemas.microsoft.com/office/powerpoint/2010/main" val="197254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5366185-228D-4BC6-A588-86570EB05007}" type="slidenum">
              <a:rPr lang="en-IE" smtClean="0"/>
              <a:t>17</a:t>
            </a:fld>
            <a:endParaRPr lang="en-IE"/>
          </a:p>
        </p:txBody>
      </p:sp>
    </p:spTree>
    <p:extLst>
      <p:ext uri="{BB962C8B-B14F-4D97-AF65-F5344CB8AC3E}">
        <p14:creationId xmlns:p14="http://schemas.microsoft.com/office/powerpoint/2010/main" val="4215631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52DF-4F72-49A4-9F24-077A00C975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39975D3-8491-4AE7-88D8-C5860409B8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23E997F-68B4-40F0-8D68-8CF3965F0576}"/>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5" name="Footer Placeholder 4">
            <a:extLst>
              <a:ext uri="{FF2B5EF4-FFF2-40B4-BE49-F238E27FC236}">
                <a16:creationId xmlns:a16="http://schemas.microsoft.com/office/drawing/2014/main" id="{83981A7F-01DF-4781-87A5-5C63ED0AD6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6661400-A7E5-4C42-808D-319E011DDA51}"/>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327264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179E-5F61-4813-A198-97BD9607236E}"/>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BB5A161-682C-435F-986E-5EDC50FBE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8FB1155-140D-4DB7-96E4-1D570426B041}"/>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5" name="Footer Placeholder 4">
            <a:extLst>
              <a:ext uri="{FF2B5EF4-FFF2-40B4-BE49-F238E27FC236}">
                <a16:creationId xmlns:a16="http://schemas.microsoft.com/office/drawing/2014/main" id="{E037E2E7-EA2D-412A-8EAD-E9BC4E08098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AB65A43-1988-4F7F-A9AD-D726C5B04CCB}"/>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404783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D20290-39B2-4997-A5BE-9416DD4254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0A54C3F-0ED7-4B10-B72E-99D1476FA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E4E636C-8B8A-4E33-8B94-192CB6FC1CAD}"/>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5" name="Footer Placeholder 4">
            <a:extLst>
              <a:ext uri="{FF2B5EF4-FFF2-40B4-BE49-F238E27FC236}">
                <a16:creationId xmlns:a16="http://schemas.microsoft.com/office/drawing/2014/main" id="{C851B3EE-7A08-480C-A27E-D6A2B78E50F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43C8EE-37C5-4D58-879C-0429569641A9}"/>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92998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A9DE-5F8E-46BB-BF73-AA3408C9A36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1AC9AE2-9828-424E-9242-AC4D56B1E3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655F76-90C9-46B8-8377-5FC70DDC84CD}"/>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5" name="Footer Placeholder 4">
            <a:extLst>
              <a:ext uri="{FF2B5EF4-FFF2-40B4-BE49-F238E27FC236}">
                <a16:creationId xmlns:a16="http://schemas.microsoft.com/office/drawing/2014/main" id="{787BA357-0A39-4003-9B84-F3EDA309621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44FFDB6-003E-4FFD-A676-6D6F7026545D}"/>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22577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8691-C23E-4976-9A81-B4E2CE23FF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E7039FD-E696-4938-866F-F3A4F8E68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EB512E-D39D-48A5-9935-34E967F95035}"/>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5" name="Footer Placeholder 4">
            <a:extLst>
              <a:ext uri="{FF2B5EF4-FFF2-40B4-BE49-F238E27FC236}">
                <a16:creationId xmlns:a16="http://schemas.microsoft.com/office/drawing/2014/main" id="{503E1953-4C77-4CD4-9936-0BCEA80A21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5107C3A-A7D2-4D3C-B86F-2B91A6EE0C2B}"/>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267065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BB11-168D-4FCA-B8E8-7D2537C714F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A1FA324-0858-4645-9F3E-F6ACA85F60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AB48E5EA-EC73-4B96-BB29-A6FE50BC21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2C0D84A-B4B0-47E8-B008-AA9CE55E0F23}"/>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6" name="Footer Placeholder 5">
            <a:extLst>
              <a:ext uri="{FF2B5EF4-FFF2-40B4-BE49-F238E27FC236}">
                <a16:creationId xmlns:a16="http://schemas.microsoft.com/office/drawing/2014/main" id="{26725426-549E-4FD0-BDC8-90E136531C1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A51744-B57E-4408-96AF-CAF2EFC06963}"/>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252779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60E67-FF5E-4B3B-A9EB-F5D54D13D03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74AB7FB1-F0D5-4B6D-8FC0-BD7883886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E4E2A-B32E-4EC0-AAED-BFD1D26048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FBF8E11-187D-4214-819E-173090B8E1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A10A05-352D-4F87-82AE-DC5BEF38BC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700CD4F-CB68-48BF-9E40-ECE9A5E5D305}"/>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8" name="Footer Placeholder 7">
            <a:extLst>
              <a:ext uri="{FF2B5EF4-FFF2-40B4-BE49-F238E27FC236}">
                <a16:creationId xmlns:a16="http://schemas.microsoft.com/office/drawing/2014/main" id="{DA8AB330-E0C8-422A-9DE4-AFAF6FC72B84}"/>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714EE5B-7E3F-4D25-8BB4-6AC44E5454C8}"/>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1311795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7ECB6-B140-43BC-8576-CA91CD9F995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FCEDA37-235A-412A-B99D-17DC5198A8D0}"/>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4" name="Footer Placeholder 3">
            <a:extLst>
              <a:ext uri="{FF2B5EF4-FFF2-40B4-BE49-F238E27FC236}">
                <a16:creationId xmlns:a16="http://schemas.microsoft.com/office/drawing/2014/main" id="{E2AACAF4-8046-4DE7-9209-969C40465C4B}"/>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C6FF149-2E20-49F8-8790-CC7A291C5AA9}"/>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429107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3456F-CD87-473B-950C-44377DBE4358}"/>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3" name="Footer Placeholder 2">
            <a:extLst>
              <a:ext uri="{FF2B5EF4-FFF2-40B4-BE49-F238E27FC236}">
                <a16:creationId xmlns:a16="http://schemas.microsoft.com/office/drawing/2014/main" id="{123D95C4-74E8-40B4-AFBB-623198D6E73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54F60C51-7541-4681-A521-D20FBBAFE7FD}"/>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3315532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C3938-DEFA-4850-9F53-1E0302C20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27A71A7-E01E-41A0-9A9D-27BEBAAE49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D62E41B-445C-426B-99C8-992172DE7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9060FB-5E02-432E-94B3-9A37A8D46441}"/>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6" name="Footer Placeholder 5">
            <a:extLst>
              <a:ext uri="{FF2B5EF4-FFF2-40B4-BE49-F238E27FC236}">
                <a16:creationId xmlns:a16="http://schemas.microsoft.com/office/drawing/2014/main" id="{139360BD-0140-411D-B040-6A6D3C43B48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ED0BA6F-D14C-480B-8FAE-201DCCE3618B}"/>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161057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C11A6-0896-4B3D-9EE0-40234133AD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C143026-F260-4DF2-A06F-4126107B03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E0BE062-B799-4B60-AF90-85775017B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181DFD-DF01-4BF8-8D9D-B26C9E293BC4}"/>
              </a:ext>
            </a:extLst>
          </p:cNvPr>
          <p:cNvSpPr>
            <a:spLocks noGrp="1"/>
          </p:cNvSpPr>
          <p:nvPr>
            <p:ph type="dt" sz="half" idx="10"/>
          </p:nvPr>
        </p:nvSpPr>
        <p:spPr/>
        <p:txBody>
          <a:bodyPr/>
          <a:lstStyle/>
          <a:p>
            <a:fld id="{C85FBEBD-14BA-4DF4-AE12-0A7C13D1565A}" type="datetimeFigureOut">
              <a:rPr lang="en-IE" smtClean="0"/>
              <a:t>15/08/2021</a:t>
            </a:fld>
            <a:endParaRPr lang="en-IE"/>
          </a:p>
        </p:txBody>
      </p:sp>
      <p:sp>
        <p:nvSpPr>
          <p:cNvPr id="6" name="Footer Placeholder 5">
            <a:extLst>
              <a:ext uri="{FF2B5EF4-FFF2-40B4-BE49-F238E27FC236}">
                <a16:creationId xmlns:a16="http://schemas.microsoft.com/office/drawing/2014/main" id="{D6DB7BD2-B594-4F45-9FC7-C89ED84FD62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E3CF222-80B7-43D5-B571-720B9E4E44FB}"/>
              </a:ext>
            </a:extLst>
          </p:cNvPr>
          <p:cNvSpPr>
            <a:spLocks noGrp="1"/>
          </p:cNvSpPr>
          <p:nvPr>
            <p:ph type="sldNum" sz="quarter" idx="12"/>
          </p:nvPr>
        </p:nvSpPr>
        <p:spPr/>
        <p:txBody>
          <a:bodyPr/>
          <a:lstStyle/>
          <a:p>
            <a:fld id="{78BAAF26-C97B-4171-A502-C891C4884706}" type="slidenum">
              <a:rPr lang="en-IE" smtClean="0"/>
              <a:t>‹#›</a:t>
            </a:fld>
            <a:endParaRPr lang="en-IE"/>
          </a:p>
        </p:txBody>
      </p:sp>
    </p:spTree>
    <p:extLst>
      <p:ext uri="{BB962C8B-B14F-4D97-AF65-F5344CB8AC3E}">
        <p14:creationId xmlns:p14="http://schemas.microsoft.com/office/powerpoint/2010/main" val="1373896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4836D1-141C-46D2-A44C-FD9130948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AC074F1-29BF-446B-B639-F3B7072C9F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80A064F-7E2A-44C7-B450-AC96ACB746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BEBD-14BA-4DF4-AE12-0A7C13D1565A}" type="datetimeFigureOut">
              <a:rPr lang="en-IE" smtClean="0"/>
              <a:t>15/08/2021</a:t>
            </a:fld>
            <a:endParaRPr lang="en-IE"/>
          </a:p>
        </p:txBody>
      </p:sp>
      <p:sp>
        <p:nvSpPr>
          <p:cNvPr id="5" name="Footer Placeholder 4">
            <a:extLst>
              <a:ext uri="{FF2B5EF4-FFF2-40B4-BE49-F238E27FC236}">
                <a16:creationId xmlns:a16="http://schemas.microsoft.com/office/drawing/2014/main" id="{D9AD0AFE-2D5A-4C49-9268-0CC84E764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23E676F-36F2-4815-A4EE-916B534F8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AAF26-C97B-4171-A502-C891C4884706}" type="slidenum">
              <a:rPr lang="en-IE" smtClean="0"/>
              <a:t>‹#›</a:t>
            </a:fld>
            <a:endParaRPr lang="en-IE"/>
          </a:p>
        </p:txBody>
      </p:sp>
    </p:spTree>
    <p:extLst>
      <p:ext uri="{BB962C8B-B14F-4D97-AF65-F5344CB8AC3E}">
        <p14:creationId xmlns:p14="http://schemas.microsoft.com/office/powerpoint/2010/main" val="23554340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11.jpeg"/><Relationship Id="rId4" Type="http://schemas.openxmlformats.org/officeDocument/2006/relationships/hyperlink" Target="http://www.quotesofdaily.com/quote-by-pablo-picasso/quote-by-pablo-picasso-pablo-picasso-quotes-youtub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hyperlink" Target="https://www.pinterest.co.uk/NtlMuseumsScot/its-for-you/" TargetMode="External"/><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2.jpeg"/><Relationship Id="rId5" Type="http://schemas.openxmlformats.org/officeDocument/2006/relationships/hyperlink" Target="https://www.conquermaths.com/news/post/index/157/From-CD-ROMs-to-Social-Media-History-of-Education-Technology-Part-3"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hyperlink" Target="http://edorigami.wikispaces.com/Understanding+Digital+Children+-+Ian+Juk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hyperlink" Target="http://content.time.com/time/covers/0,16641,19900716,00.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0.jpeg"/><Relationship Id="rId4" Type="http://schemas.openxmlformats.org/officeDocument/2006/relationships/hyperlink" Target="https://www.princeton.edu/academics/libr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61A81E-89B4-4B9B-B543-7867B917080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2" name="TextBox 1">
            <a:extLst>
              <a:ext uri="{FF2B5EF4-FFF2-40B4-BE49-F238E27FC236}">
                <a16:creationId xmlns:a16="http://schemas.microsoft.com/office/drawing/2014/main" id="{2C1E6236-79A3-49A6-B1F1-F1294522E72B}"/>
              </a:ext>
            </a:extLst>
          </p:cNvPr>
          <p:cNvSpPr txBox="1"/>
          <p:nvPr/>
        </p:nvSpPr>
        <p:spPr>
          <a:xfrm>
            <a:off x="579413" y="872196"/>
            <a:ext cx="9256542" cy="4801314"/>
          </a:xfrm>
          <a:prstGeom prst="rect">
            <a:avLst/>
          </a:prstGeom>
          <a:noFill/>
        </p:spPr>
        <p:txBody>
          <a:bodyPr wrap="square" rtlCol="0">
            <a:spAutoFit/>
          </a:bodyPr>
          <a:lstStyle/>
          <a:p>
            <a:r>
              <a:rPr lang="en-IE" sz="2400" b="1" dirty="0">
                <a:solidFill>
                  <a:schemeClr val="accent1"/>
                </a:solidFill>
              </a:rPr>
              <a:t>ATLANTIC COLLEGE</a:t>
            </a:r>
          </a:p>
          <a:p>
            <a:r>
              <a:rPr lang="en-IE" sz="2400" b="1" dirty="0">
                <a:solidFill>
                  <a:schemeClr val="accent1"/>
                </a:solidFill>
              </a:rPr>
              <a:t>Digital Native or Digital Immigrant </a:t>
            </a:r>
          </a:p>
          <a:p>
            <a:endParaRPr lang="en-IE" sz="2400" dirty="0"/>
          </a:p>
          <a:p>
            <a:r>
              <a:rPr lang="en-IE" sz="2400" dirty="0"/>
              <a:t>Today’s Lesson:</a:t>
            </a:r>
          </a:p>
          <a:p>
            <a:pPr marL="342900" indent="-342900">
              <a:buFont typeface="Arial" panose="020B0604020202020204" pitchFamily="34" charset="0"/>
              <a:buChar char="•"/>
            </a:pPr>
            <a:r>
              <a:rPr lang="en-IE" sz="2400" dirty="0"/>
              <a:t>Discuss the changes in our Teaching lives in the last year;</a:t>
            </a:r>
          </a:p>
          <a:p>
            <a:pPr marL="342900" indent="-342900">
              <a:buFont typeface="Arial" panose="020B0604020202020204" pitchFamily="34" charset="0"/>
              <a:buChar char="•"/>
            </a:pPr>
            <a:r>
              <a:rPr lang="en-IE" sz="2400" dirty="0"/>
              <a:t>Review how our own relationship with technology has changed since we were students;</a:t>
            </a:r>
          </a:p>
          <a:p>
            <a:pPr marL="342900" indent="-342900">
              <a:buFont typeface="Arial" panose="020B0604020202020204" pitchFamily="34" charset="0"/>
              <a:buChar char="•"/>
            </a:pPr>
            <a:r>
              <a:rPr lang="en-IE" sz="2400" dirty="0"/>
              <a:t>Reflect on how technology features in both our learning and teaching lives;</a:t>
            </a:r>
          </a:p>
          <a:p>
            <a:pPr marL="342900" indent="-342900">
              <a:buFont typeface="Arial" panose="020B0604020202020204" pitchFamily="34" charset="0"/>
              <a:buChar char="•"/>
            </a:pPr>
            <a:r>
              <a:rPr lang="en-IE" sz="2400" dirty="0"/>
              <a:t>Evaluate how our students view materials which are Traditional and Digitally based.</a:t>
            </a:r>
          </a:p>
          <a:p>
            <a:endParaRPr lang="en-IE" sz="2400" dirty="0"/>
          </a:p>
          <a:p>
            <a:pPr marL="285750" indent="-285750">
              <a:buFont typeface="Arial" panose="020B0604020202020204" pitchFamily="34" charset="0"/>
              <a:buChar char="•"/>
            </a:pPr>
            <a:endParaRPr lang="en-IE" dirty="0"/>
          </a:p>
        </p:txBody>
      </p:sp>
    </p:spTree>
    <p:custDataLst>
      <p:tags r:id="rId1"/>
    </p:custDataLst>
    <p:extLst>
      <p:ext uri="{BB962C8B-B14F-4D97-AF65-F5344CB8AC3E}">
        <p14:creationId xmlns:p14="http://schemas.microsoft.com/office/powerpoint/2010/main" val="170973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3" name="Picture 2" descr="Related image">
            <a:hlinkClick r:id="rId4"/>
            <a:extLst>
              <a:ext uri="{FF2B5EF4-FFF2-40B4-BE49-F238E27FC236}">
                <a16:creationId xmlns:a16="http://schemas.microsoft.com/office/drawing/2014/main" id="{B94876A4-D669-4E99-96C4-4A19D388E6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576" y="1280160"/>
            <a:ext cx="7920317" cy="4989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2DCAC6B-E79D-43E5-B131-A948EDAB963C}"/>
              </a:ext>
            </a:extLst>
          </p:cNvPr>
          <p:cNvSpPr txBox="1"/>
          <p:nvPr/>
        </p:nvSpPr>
        <p:spPr>
          <a:xfrm>
            <a:off x="2011576" y="588359"/>
            <a:ext cx="8032756" cy="400110"/>
          </a:xfrm>
          <a:prstGeom prst="rect">
            <a:avLst/>
          </a:prstGeom>
          <a:noFill/>
        </p:spPr>
        <p:txBody>
          <a:bodyPr wrap="square" rtlCol="0">
            <a:spAutoFit/>
          </a:bodyPr>
          <a:lstStyle/>
          <a:p>
            <a:r>
              <a:rPr lang="en-US" sz="2000" dirty="0"/>
              <a:t>I studied Art and famous artists were my role models and they inspired me.</a:t>
            </a:r>
            <a:endParaRPr lang="en-IE" sz="2000" dirty="0"/>
          </a:p>
        </p:txBody>
      </p:sp>
    </p:spTree>
    <p:custDataLst>
      <p:tags r:id="rId1"/>
    </p:custDataLst>
    <p:extLst>
      <p:ext uri="{BB962C8B-B14F-4D97-AF65-F5344CB8AC3E}">
        <p14:creationId xmlns:p14="http://schemas.microsoft.com/office/powerpoint/2010/main" val="22381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3" name="Picture 2" descr="Image result for 1990s technology">
            <a:hlinkClick r:id="rId5"/>
            <a:extLst>
              <a:ext uri="{FF2B5EF4-FFF2-40B4-BE49-F238E27FC236}">
                <a16:creationId xmlns:a16="http://schemas.microsoft.com/office/drawing/2014/main" id="{193058E2-6EEE-4511-9DE3-1D9B19C109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750" y="2443162"/>
            <a:ext cx="44767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1990s phones">
            <a:hlinkClick r:id="rId7"/>
            <a:extLst>
              <a:ext uri="{FF2B5EF4-FFF2-40B4-BE49-F238E27FC236}">
                <a16:creationId xmlns:a16="http://schemas.microsoft.com/office/drawing/2014/main" id="{B91833A0-DF17-445F-8ED0-91D50DD56F0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2062" y="1747837"/>
            <a:ext cx="2847975" cy="3362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A2F415-B412-4CE7-AE7E-6875204E6A7C}"/>
              </a:ext>
            </a:extLst>
          </p:cNvPr>
          <p:cNvSpPr txBox="1"/>
          <p:nvPr/>
        </p:nvSpPr>
        <p:spPr>
          <a:xfrm>
            <a:off x="753424" y="759655"/>
            <a:ext cx="8024588" cy="523220"/>
          </a:xfrm>
          <a:prstGeom prst="rect">
            <a:avLst/>
          </a:prstGeom>
          <a:noFill/>
        </p:spPr>
        <p:txBody>
          <a:bodyPr wrap="square" rtlCol="0">
            <a:spAutoFit/>
          </a:bodyPr>
          <a:lstStyle/>
          <a:p>
            <a:r>
              <a:rPr lang="en-US" sz="2800" dirty="0"/>
              <a:t>New technology didn’t really inspire me…….</a:t>
            </a:r>
            <a:endParaRPr lang="en-IE" sz="2800" dirty="0"/>
          </a:p>
        </p:txBody>
      </p:sp>
    </p:spTree>
    <p:custDataLst>
      <p:tags r:id="rId1"/>
    </p:custDataLst>
    <p:extLst>
      <p:ext uri="{BB962C8B-B14F-4D97-AF65-F5344CB8AC3E}">
        <p14:creationId xmlns:p14="http://schemas.microsoft.com/office/powerpoint/2010/main" val="136157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ACF189-8D70-41A8-B04B-8F0223151D3B}"/>
              </a:ext>
            </a:extLst>
          </p:cNvPr>
          <p:cNvPicPr>
            <a:picLocks noChangeAspect="1"/>
          </p:cNvPicPr>
          <p:nvPr/>
        </p:nvPicPr>
        <p:blipFill>
          <a:blip r:embed="rId3"/>
          <a:stretch>
            <a:fillRect/>
          </a:stretch>
        </p:blipFill>
        <p:spPr>
          <a:xfrm>
            <a:off x="1516967" y="335867"/>
            <a:ext cx="9010354" cy="4826976"/>
          </a:xfrm>
          <a:prstGeom prst="rect">
            <a:avLst/>
          </a:prstGeom>
        </p:spPr>
      </p:pic>
      <p:sp>
        <p:nvSpPr>
          <p:cNvPr id="3" name="TextBox 2">
            <a:extLst>
              <a:ext uri="{FF2B5EF4-FFF2-40B4-BE49-F238E27FC236}">
                <a16:creationId xmlns:a16="http://schemas.microsoft.com/office/drawing/2014/main" id="{297C8818-C64E-4DB8-9391-6F9EF1952E1B}"/>
              </a:ext>
            </a:extLst>
          </p:cNvPr>
          <p:cNvSpPr txBox="1"/>
          <p:nvPr/>
        </p:nvSpPr>
        <p:spPr>
          <a:xfrm>
            <a:off x="1516967" y="5317588"/>
            <a:ext cx="8766516" cy="646331"/>
          </a:xfrm>
          <a:prstGeom prst="rect">
            <a:avLst/>
          </a:prstGeom>
          <a:noFill/>
        </p:spPr>
        <p:txBody>
          <a:bodyPr wrap="square" rtlCol="0">
            <a:spAutoFit/>
          </a:bodyPr>
          <a:lstStyle/>
          <a:p>
            <a:r>
              <a:rPr lang="en-US" b="0" i="0" dirty="0">
                <a:solidFill>
                  <a:srgbClr val="000000"/>
                </a:solidFill>
                <a:effectLst/>
                <a:latin typeface="Arial" panose="020B0604020202020204" pitchFamily="34" charset="0"/>
              </a:rPr>
              <a:t> </a:t>
            </a:r>
            <a:r>
              <a:rPr lang="en-US" b="0" i="0" u="none" strike="noStrike" dirty="0">
                <a:solidFill>
                  <a:srgbClr val="3366BB"/>
                </a:solidFill>
                <a:effectLst/>
                <a:latin typeface="Arial" panose="020B0604020202020204" pitchFamily="34" charset="0"/>
                <a:hlinkClick r:id="rId4"/>
              </a:rPr>
              <a:t>Jukes &amp; </a:t>
            </a:r>
            <a:r>
              <a:rPr lang="en-US" b="0" i="0" u="none" strike="noStrike" dirty="0" err="1">
                <a:solidFill>
                  <a:srgbClr val="3366BB"/>
                </a:solidFill>
                <a:effectLst/>
                <a:latin typeface="Arial" panose="020B0604020202020204" pitchFamily="34" charset="0"/>
                <a:hlinkClick r:id="rId4"/>
              </a:rPr>
              <a:t>Dosaj's</a:t>
            </a:r>
            <a:r>
              <a:rPr lang="en-US" b="0" i="0" dirty="0">
                <a:solidFill>
                  <a:srgbClr val="000000"/>
                </a:solidFill>
                <a:effectLst/>
                <a:latin typeface="Arial" panose="020B0604020202020204" pitchFamily="34" charset="0"/>
              </a:rPr>
              <a:t> (2003) chart outlines the key differences between digital native learners and their digital immigrant teachers.</a:t>
            </a:r>
            <a:endParaRPr lang="en-IE" dirty="0"/>
          </a:p>
        </p:txBody>
      </p:sp>
      <p:pic>
        <p:nvPicPr>
          <p:cNvPr id="4" name="Picture 3">
            <a:extLst>
              <a:ext uri="{FF2B5EF4-FFF2-40B4-BE49-F238E27FC236}">
                <a16:creationId xmlns:a16="http://schemas.microsoft.com/office/drawing/2014/main" id="{5178D969-794A-4CB8-8176-B2F4CD129FC6}"/>
              </a:ext>
            </a:extLst>
          </p:cNvPr>
          <p:cNvPicPr>
            <a:picLocks noChangeAspect="1"/>
          </p:cNvPicPr>
          <p:nvPr/>
        </p:nvPicPr>
        <p:blipFill>
          <a:blip r:embed="rId5"/>
          <a:stretch>
            <a:fillRect/>
          </a:stretch>
        </p:blipFill>
        <p:spPr>
          <a:xfrm>
            <a:off x="10932435" y="5609101"/>
            <a:ext cx="877900" cy="877900"/>
          </a:xfrm>
          <a:prstGeom prst="rect">
            <a:avLst/>
          </a:prstGeom>
        </p:spPr>
      </p:pic>
    </p:spTree>
    <p:custDataLst>
      <p:tags r:id="rId1"/>
    </p:custDataLst>
    <p:extLst>
      <p:ext uri="{BB962C8B-B14F-4D97-AF65-F5344CB8AC3E}">
        <p14:creationId xmlns:p14="http://schemas.microsoft.com/office/powerpoint/2010/main" val="335743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EDA835-A881-4DE7-BEC7-83CFFD0E7BBF}"/>
              </a:ext>
            </a:extLst>
          </p:cNvPr>
          <p:cNvPicPr>
            <a:picLocks noChangeAspect="1"/>
          </p:cNvPicPr>
          <p:nvPr/>
        </p:nvPicPr>
        <p:blipFill>
          <a:blip r:embed="rId3"/>
          <a:stretch>
            <a:fillRect/>
          </a:stretch>
        </p:blipFill>
        <p:spPr>
          <a:xfrm>
            <a:off x="1333500" y="1047750"/>
            <a:ext cx="9525000" cy="4762500"/>
          </a:xfrm>
          <a:prstGeom prst="rect">
            <a:avLst/>
          </a:prstGeom>
        </p:spPr>
      </p:pic>
      <p:sp>
        <p:nvSpPr>
          <p:cNvPr id="4" name="TextBox 3">
            <a:extLst>
              <a:ext uri="{FF2B5EF4-FFF2-40B4-BE49-F238E27FC236}">
                <a16:creationId xmlns:a16="http://schemas.microsoft.com/office/drawing/2014/main" id="{76B9227E-1E59-446F-9F5E-B244C7421B9B}"/>
              </a:ext>
            </a:extLst>
          </p:cNvPr>
          <p:cNvSpPr txBox="1"/>
          <p:nvPr/>
        </p:nvSpPr>
        <p:spPr>
          <a:xfrm>
            <a:off x="1434904" y="578360"/>
            <a:ext cx="9254783" cy="400110"/>
          </a:xfrm>
          <a:prstGeom prst="rect">
            <a:avLst/>
          </a:prstGeom>
          <a:noFill/>
        </p:spPr>
        <p:txBody>
          <a:bodyPr wrap="square" rtlCol="0">
            <a:spAutoFit/>
          </a:bodyPr>
          <a:lstStyle/>
          <a:p>
            <a:r>
              <a:rPr lang="en-IE" sz="2000" dirty="0"/>
              <a:t>What kind of Digital Immigrant are you?</a:t>
            </a:r>
          </a:p>
        </p:txBody>
      </p:sp>
      <p:pic>
        <p:nvPicPr>
          <p:cNvPr id="5" name="Picture 4">
            <a:extLst>
              <a:ext uri="{FF2B5EF4-FFF2-40B4-BE49-F238E27FC236}">
                <a16:creationId xmlns:a16="http://schemas.microsoft.com/office/drawing/2014/main" id="{AE9889F4-9C30-4473-81E0-AC242C9D05FF}"/>
              </a:ext>
            </a:extLst>
          </p:cNvPr>
          <p:cNvPicPr>
            <a:picLocks noChangeAspect="1"/>
          </p:cNvPicPr>
          <p:nvPr/>
        </p:nvPicPr>
        <p:blipFill>
          <a:blip r:embed="rId4"/>
          <a:stretch>
            <a:fillRect/>
          </a:stretch>
        </p:blipFill>
        <p:spPr>
          <a:xfrm>
            <a:off x="10960570" y="5648844"/>
            <a:ext cx="877900" cy="877900"/>
          </a:xfrm>
          <a:prstGeom prst="rect">
            <a:avLst/>
          </a:prstGeom>
        </p:spPr>
      </p:pic>
    </p:spTree>
    <p:custDataLst>
      <p:tags r:id="rId1"/>
    </p:custDataLst>
    <p:extLst>
      <p:ext uri="{BB962C8B-B14F-4D97-AF65-F5344CB8AC3E}">
        <p14:creationId xmlns:p14="http://schemas.microsoft.com/office/powerpoint/2010/main" val="122762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B0710C-DF68-4953-88A6-DE44CAF3CA19}"/>
              </a:ext>
            </a:extLst>
          </p:cNvPr>
          <p:cNvPicPr>
            <a:picLocks noChangeAspect="1"/>
          </p:cNvPicPr>
          <p:nvPr/>
        </p:nvPicPr>
        <p:blipFill>
          <a:blip r:embed="rId3"/>
          <a:stretch>
            <a:fillRect/>
          </a:stretch>
        </p:blipFill>
        <p:spPr>
          <a:xfrm>
            <a:off x="1333500" y="1047750"/>
            <a:ext cx="9525000" cy="4762500"/>
          </a:xfrm>
          <a:prstGeom prst="rect">
            <a:avLst/>
          </a:prstGeom>
        </p:spPr>
      </p:pic>
      <p:pic>
        <p:nvPicPr>
          <p:cNvPr id="3" name="Picture 2">
            <a:extLst>
              <a:ext uri="{FF2B5EF4-FFF2-40B4-BE49-F238E27FC236}">
                <a16:creationId xmlns:a16="http://schemas.microsoft.com/office/drawing/2014/main" id="{78043C95-5FCA-43A3-A50D-FE7016F4D171}"/>
              </a:ext>
            </a:extLst>
          </p:cNvPr>
          <p:cNvPicPr>
            <a:picLocks noChangeAspect="1"/>
          </p:cNvPicPr>
          <p:nvPr/>
        </p:nvPicPr>
        <p:blipFill>
          <a:blip r:embed="rId4"/>
          <a:stretch>
            <a:fillRect/>
          </a:stretch>
        </p:blipFill>
        <p:spPr>
          <a:xfrm>
            <a:off x="10960570" y="5494099"/>
            <a:ext cx="877900" cy="877900"/>
          </a:xfrm>
          <a:prstGeom prst="rect">
            <a:avLst/>
          </a:prstGeom>
        </p:spPr>
      </p:pic>
    </p:spTree>
    <p:custDataLst>
      <p:tags r:id="rId1"/>
    </p:custDataLst>
    <p:extLst>
      <p:ext uri="{BB962C8B-B14F-4D97-AF65-F5344CB8AC3E}">
        <p14:creationId xmlns:p14="http://schemas.microsoft.com/office/powerpoint/2010/main" val="2092733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0888E09-665A-47B4-A629-5E05BC64367D}"/>
              </a:ext>
            </a:extLst>
          </p:cNvPr>
          <p:cNvPicPr>
            <a:picLocks noChangeAspect="1"/>
          </p:cNvPicPr>
          <p:nvPr/>
        </p:nvPicPr>
        <p:blipFill>
          <a:blip r:embed="rId3"/>
          <a:stretch>
            <a:fillRect/>
          </a:stretch>
        </p:blipFill>
        <p:spPr>
          <a:xfrm>
            <a:off x="10890232" y="5522235"/>
            <a:ext cx="877900" cy="877900"/>
          </a:xfrm>
          <a:prstGeom prst="rect">
            <a:avLst/>
          </a:prstGeom>
        </p:spPr>
      </p:pic>
      <p:pic>
        <p:nvPicPr>
          <p:cNvPr id="3" name="Picture 2">
            <a:extLst>
              <a:ext uri="{FF2B5EF4-FFF2-40B4-BE49-F238E27FC236}">
                <a16:creationId xmlns:a16="http://schemas.microsoft.com/office/drawing/2014/main" id="{3AF3496E-E70F-4D90-AEDC-A393DFAD09C8}"/>
              </a:ext>
            </a:extLst>
          </p:cNvPr>
          <p:cNvPicPr>
            <a:picLocks noChangeAspect="1"/>
          </p:cNvPicPr>
          <p:nvPr/>
        </p:nvPicPr>
        <p:blipFill>
          <a:blip r:embed="rId4"/>
          <a:stretch>
            <a:fillRect/>
          </a:stretch>
        </p:blipFill>
        <p:spPr>
          <a:xfrm>
            <a:off x="939605" y="759735"/>
            <a:ext cx="9525000" cy="4762500"/>
          </a:xfrm>
          <a:prstGeom prst="rect">
            <a:avLst/>
          </a:prstGeom>
        </p:spPr>
      </p:pic>
    </p:spTree>
    <p:custDataLst>
      <p:tags r:id="rId1"/>
    </p:custDataLst>
    <p:extLst>
      <p:ext uri="{BB962C8B-B14F-4D97-AF65-F5344CB8AC3E}">
        <p14:creationId xmlns:p14="http://schemas.microsoft.com/office/powerpoint/2010/main" val="1221105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2" name="Picture 1">
            <a:extLst>
              <a:ext uri="{FF2B5EF4-FFF2-40B4-BE49-F238E27FC236}">
                <a16:creationId xmlns:a16="http://schemas.microsoft.com/office/drawing/2014/main" id="{EF7B1D8E-D7C0-42F1-95DF-EC808CAD2ADC}"/>
              </a:ext>
            </a:extLst>
          </p:cNvPr>
          <p:cNvPicPr>
            <a:picLocks noChangeAspect="1"/>
          </p:cNvPicPr>
          <p:nvPr/>
        </p:nvPicPr>
        <p:blipFill>
          <a:blip r:embed="rId4"/>
          <a:stretch>
            <a:fillRect/>
          </a:stretch>
        </p:blipFill>
        <p:spPr>
          <a:xfrm>
            <a:off x="5828891" y="2182852"/>
            <a:ext cx="4924127" cy="3115099"/>
          </a:xfrm>
          <a:prstGeom prst="rect">
            <a:avLst/>
          </a:prstGeom>
        </p:spPr>
      </p:pic>
      <p:pic>
        <p:nvPicPr>
          <p:cNvPr id="3" name="Picture 2">
            <a:extLst>
              <a:ext uri="{FF2B5EF4-FFF2-40B4-BE49-F238E27FC236}">
                <a16:creationId xmlns:a16="http://schemas.microsoft.com/office/drawing/2014/main" id="{48792F00-2081-4D6C-9530-6262FD0A44C0}"/>
              </a:ext>
            </a:extLst>
          </p:cNvPr>
          <p:cNvPicPr>
            <a:picLocks noChangeAspect="1"/>
          </p:cNvPicPr>
          <p:nvPr/>
        </p:nvPicPr>
        <p:blipFill>
          <a:blip r:embed="rId5"/>
          <a:stretch>
            <a:fillRect/>
          </a:stretch>
        </p:blipFill>
        <p:spPr>
          <a:xfrm>
            <a:off x="911336" y="1886135"/>
            <a:ext cx="4015219" cy="4555402"/>
          </a:xfrm>
          <a:prstGeom prst="rect">
            <a:avLst/>
          </a:prstGeom>
        </p:spPr>
      </p:pic>
      <p:sp>
        <p:nvSpPr>
          <p:cNvPr id="5" name="Speech Bubble: Oval 4">
            <a:extLst>
              <a:ext uri="{FF2B5EF4-FFF2-40B4-BE49-F238E27FC236}">
                <a16:creationId xmlns:a16="http://schemas.microsoft.com/office/drawing/2014/main" id="{001C10E5-79C0-4B3B-AC9D-EB3B11123251}"/>
              </a:ext>
            </a:extLst>
          </p:cNvPr>
          <p:cNvSpPr/>
          <p:nvPr/>
        </p:nvSpPr>
        <p:spPr>
          <a:xfrm>
            <a:off x="1392702" y="225083"/>
            <a:ext cx="2827606" cy="1111347"/>
          </a:xfrm>
          <a:prstGeom prst="wedgeEllipseCallout">
            <a:avLst>
              <a:gd name="adj1" fmla="val -38046"/>
              <a:gd name="adj2" fmla="val 8154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chemeClr val="accent1"/>
                </a:solidFill>
              </a:rPr>
              <a:t>Let’s go to Page 83 to check </a:t>
            </a:r>
            <a:endParaRPr lang="en-IE" sz="2400" b="1" dirty="0">
              <a:solidFill>
                <a:schemeClr val="accent1"/>
              </a:solidFill>
            </a:endParaRPr>
          </a:p>
        </p:txBody>
      </p:sp>
      <p:sp>
        <p:nvSpPr>
          <p:cNvPr id="6" name="Speech Bubble: Oval 5">
            <a:extLst>
              <a:ext uri="{FF2B5EF4-FFF2-40B4-BE49-F238E27FC236}">
                <a16:creationId xmlns:a16="http://schemas.microsoft.com/office/drawing/2014/main" id="{C0BB0F24-CCDA-4CA8-8E61-8CD2865AC8C7}"/>
              </a:ext>
            </a:extLst>
          </p:cNvPr>
          <p:cNvSpPr/>
          <p:nvPr/>
        </p:nvSpPr>
        <p:spPr>
          <a:xfrm>
            <a:off x="6096000" y="168811"/>
            <a:ext cx="3397348" cy="1717323"/>
          </a:xfrm>
          <a:prstGeom prst="wedgeEllipseCallout">
            <a:avLst>
              <a:gd name="adj1" fmla="val 50014"/>
              <a:gd name="adj2" fmla="val 8028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dirty="0"/>
              <a:t>Teacher that book is very old (2018) I will check for you…</a:t>
            </a:r>
            <a:endParaRPr lang="en-IE" sz="2400" b="1" i="1" dirty="0"/>
          </a:p>
        </p:txBody>
      </p:sp>
    </p:spTree>
    <p:custDataLst>
      <p:tags r:id="rId1"/>
    </p:custDataLst>
    <p:extLst>
      <p:ext uri="{BB962C8B-B14F-4D97-AF65-F5344CB8AC3E}">
        <p14:creationId xmlns:p14="http://schemas.microsoft.com/office/powerpoint/2010/main" val="115624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5" name="TextBox 4">
            <a:extLst>
              <a:ext uri="{FF2B5EF4-FFF2-40B4-BE49-F238E27FC236}">
                <a16:creationId xmlns:a16="http://schemas.microsoft.com/office/drawing/2014/main" id="{B59A7012-F331-4BE0-9321-6BC7BDD50E76}"/>
              </a:ext>
            </a:extLst>
          </p:cNvPr>
          <p:cNvSpPr txBox="1"/>
          <p:nvPr/>
        </p:nvSpPr>
        <p:spPr>
          <a:xfrm>
            <a:off x="1885071" y="3429000"/>
            <a:ext cx="7079565" cy="2130007"/>
          </a:xfrm>
          <a:prstGeom prst="rect">
            <a:avLst/>
          </a:prstGeom>
          <a:noFill/>
        </p:spPr>
        <p:txBody>
          <a:bodyPr wrap="square">
            <a:spAutoFit/>
          </a:bodyPr>
          <a:lstStyle/>
          <a:p>
            <a:pPr algn="ctr">
              <a:lnSpc>
                <a:spcPct val="107000"/>
              </a:lnSpc>
              <a:spcAft>
                <a:spcPts val="800"/>
              </a:spcAft>
            </a:pPr>
            <a:r>
              <a:rPr lang="en-GB" sz="2000" dirty="0">
                <a:latin typeface="Calibri" panose="020F0502020204030204" pitchFamily="34" charset="0"/>
                <a:ea typeface="Yu Mincho" panose="02020400000000000000" pitchFamily="18" charset="-128"/>
                <a:cs typeface="Times New Roman" panose="02020603050405020304" pitchFamily="18" charset="0"/>
              </a:rPr>
              <a:t>“</a:t>
            </a:r>
            <a:r>
              <a:rPr lang="en-GB" sz="2000" b="1" dirty="0">
                <a:latin typeface="Calibri" panose="020F0502020204030204" pitchFamily="34" charset="0"/>
                <a:ea typeface="Yu Mincho" panose="02020400000000000000" pitchFamily="18" charset="-128"/>
                <a:cs typeface="Times New Roman" panose="02020603050405020304" pitchFamily="18" charset="0"/>
              </a:rPr>
              <a:t>Nowadays</a:t>
            </a:r>
            <a:r>
              <a:rPr lang="en-GB" sz="2000" dirty="0">
                <a:latin typeface="Calibri" panose="020F0502020204030204" pitchFamily="34" charset="0"/>
                <a:ea typeface="Yu Mincho" panose="02020400000000000000" pitchFamily="18" charset="-128"/>
                <a:cs typeface="Times New Roman" panose="02020603050405020304" pitchFamily="18" charset="0"/>
              </a:rPr>
              <a:t> the temptations of instant gratification which sit in student’s pockets are so readily available, that the competition we face (as teachers) is just rising and rising”</a:t>
            </a:r>
          </a:p>
          <a:p>
            <a:pPr algn="ctr">
              <a:lnSpc>
                <a:spcPct val="107000"/>
              </a:lnSpc>
              <a:spcAft>
                <a:spcPts val="800"/>
              </a:spcAft>
            </a:pPr>
            <a:r>
              <a:rPr lang="en-GB" sz="2000" dirty="0">
                <a:latin typeface="Calibri" panose="020F0502020204030204" pitchFamily="34" charset="0"/>
                <a:ea typeface="Yu Mincho" panose="02020400000000000000" pitchFamily="18" charset="-128"/>
                <a:cs typeface="Times New Roman" panose="02020603050405020304" pitchFamily="18" charset="0"/>
              </a:rPr>
              <a:t>Nicolas </a:t>
            </a:r>
            <a:r>
              <a:rPr lang="en-GB" sz="2000" dirty="0" err="1">
                <a:latin typeface="Calibri" panose="020F0502020204030204" pitchFamily="34" charset="0"/>
                <a:ea typeface="Yu Mincho" panose="02020400000000000000" pitchFamily="18" charset="-128"/>
                <a:cs typeface="Times New Roman" panose="02020603050405020304" pitchFamily="18" charset="0"/>
              </a:rPr>
              <a:t>Thorner</a:t>
            </a:r>
            <a:endParaRPr lang="en-GB" sz="2000" dirty="0">
              <a:latin typeface="Calibri" panose="020F0502020204030204" pitchFamily="34" charset="0"/>
              <a:ea typeface="Yu Mincho" panose="02020400000000000000" pitchFamily="18" charset="-128"/>
              <a:cs typeface="Times New Roman" panose="02020603050405020304" pitchFamily="18" charset="0"/>
            </a:endParaRPr>
          </a:p>
          <a:p>
            <a:pPr algn="ctr">
              <a:lnSpc>
                <a:spcPct val="107000"/>
              </a:lnSpc>
              <a:spcAft>
                <a:spcPts val="800"/>
              </a:spcAft>
            </a:pPr>
            <a:r>
              <a:rPr lang="en-GB" sz="1600" dirty="0">
                <a:latin typeface="Calibri" panose="020F0502020204030204" pitchFamily="34" charset="0"/>
                <a:ea typeface="Yu Mincho" panose="02020400000000000000" pitchFamily="18" charset="-128"/>
                <a:cs typeface="Times New Roman" panose="02020603050405020304" pitchFamily="18" charset="0"/>
              </a:rPr>
              <a:t>https://iatefl.britishcouncil.org/2017/session/motivational-teaching-engaging-young-people-learning-behaviours</a:t>
            </a:r>
          </a:p>
        </p:txBody>
      </p:sp>
      <p:pic>
        <p:nvPicPr>
          <p:cNvPr id="2050" name="Picture 2" descr="6 Emerging Technologies Supporting Personalized Learning">
            <a:extLst>
              <a:ext uri="{FF2B5EF4-FFF2-40B4-BE49-F238E27FC236}">
                <a16:creationId xmlns:a16="http://schemas.microsoft.com/office/drawing/2014/main" id="{AB7433E3-3AFF-4DF1-871D-83AC43177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666750"/>
            <a:ext cx="4041897" cy="22960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n estimated 1 in 4 children and young people have problematic smartphone  usage">
            <a:extLst>
              <a:ext uri="{FF2B5EF4-FFF2-40B4-BE49-F238E27FC236}">
                <a16:creationId xmlns:a16="http://schemas.microsoft.com/office/drawing/2014/main" id="{3FE6686D-4509-4E7D-92D5-29DB90D23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4026" y="612083"/>
            <a:ext cx="4041898" cy="22800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9019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2" name="Picture 1">
            <a:extLst>
              <a:ext uri="{FF2B5EF4-FFF2-40B4-BE49-F238E27FC236}">
                <a16:creationId xmlns:a16="http://schemas.microsoft.com/office/drawing/2014/main" id="{E613A0C4-B1D5-4A6A-A770-47DA451BC457}"/>
              </a:ext>
            </a:extLst>
          </p:cNvPr>
          <p:cNvPicPr>
            <a:picLocks noChangeAspect="1"/>
          </p:cNvPicPr>
          <p:nvPr/>
        </p:nvPicPr>
        <p:blipFill>
          <a:blip r:embed="rId4"/>
          <a:stretch>
            <a:fillRect/>
          </a:stretch>
        </p:blipFill>
        <p:spPr>
          <a:xfrm>
            <a:off x="1495043" y="719093"/>
            <a:ext cx="8132769" cy="5419814"/>
          </a:xfrm>
          <a:prstGeom prst="rect">
            <a:avLst/>
          </a:prstGeom>
        </p:spPr>
      </p:pic>
    </p:spTree>
    <p:custDataLst>
      <p:tags r:id="rId1"/>
    </p:custDataLst>
    <p:extLst>
      <p:ext uri="{BB962C8B-B14F-4D97-AF65-F5344CB8AC3E}">
        <p14:creationId xmlns:p14="http://schemas.microsoft.com/office/powerpoint/2010/main" val="3503377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5" name="TextBox 4">
            <a:extLst>
              <a:ext uri="{FF2B5EF4-FFF2-40B4-BE49-F238E27FC236}">
                <a16:creationId xmlns:a16="http://schemas.microsoft.com/office/drawing/2014/main" id="{F83FB08A-29CA-43B9-AE4F-FA34C0CD115F}"/>
              </a:ext>
            </a:extLst>
          </p:cNvPr>
          <p:cNvSpPr txBox="1"/>
          <p:nvPr/>
        </p:nvSpPr>
        <p:spPr>
          <a:xfrm>
            <a:off x="1280159" y="772258"/>
            <a:ext cx="8792307" cy="3327834"/>
          </a:xfrm>
          <a:prstGeom prst="rect">
            <a:avLst/>
          </a:prstGeom>
          <a:noFill/>
        </p:spPr>
        <p:txBody>
          <a:bodyPr wrap="square">
            <a:spAutoFit/>
          </a:bodyPr>
          <a:lstStyle/>
          <a:p>
            <a:pPr>
              <a:lnSpc>
                <a:spcPct val="107000"/>
              </a:lnSpc>
              <a:spcAft>
                <a:spcPts val="800"/>
              </a:spcAft>
            </a:pPr>
            <a:r>
              <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How my students are motivated to learn in 2021</a:t>
            </a:r>
          </a:p>
          <a:p>
            <a:pPr>
              <a:lnSpc>
                <a:spcPct val="107000"/>
              </a:lnSpc>
              <a:spcAft>
                <a:spcPts val="800"/>
              </a:spcAft>
            </a:pPr>
            <a:endPar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endParaRPr>
          </a:p>
          <a:p>
            <a:pPr marL="457200" indent="-457200">
              <a:lnSpc>
                <a:spcPct val="107000"/>
              </a:lnSpc>
              <a:spcAft>
                <a:spcPts val="800"/>
              </a:spcAft>
              <a:buFont typeface="Arial" panose="020B0604020202020204" pitchFamily="34" charset="0"/>
              <a:buChar char="•"/>
            </a:pPr>
            <a:r>
              <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They need to use their technology to get information.</a:t>
            </a:r>
          </a:p>
          <a:p>
            <a:pPr marL="457200" indent="-457200">
              <a:lnSpc>
                <a:spcPct val="107000"/>
              </a:lnSpc>
              <a:spcAft>
                <a:spcPts val="800"/>
              </a:spcAft>
              <a:buFont typeface="Arial" panose="020B0604020202020204" pitchFamily="34" charset="0"/>
              <a:buChar char="•"/>
            </a:pPr>
            <a:r>
              <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If they do this they can engage with the topic. </a:t>
            </a:r>
          </a:p>
          <a:p>
            <a:pPr marL="457200" indent="-457200">
              <a:lnSpc>
                <a:spcPct val="107000"/>
              </a:lnSpc>
              <a:spcAft>
                <a:spcPts val="800"/>
              </a:spcAft>
              <a:buFont typeface="Arial" panose="020B0604020202020204" pitchFamily="34" charset="0"/>
              <a:buChar char="•"/>
            </a:pPr>
            <a:r>
              <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They want to find out up to date information on this topic.</a:t>
            </a:r>
          </a:p>
          <a:p>
            <a:pPr marL="457200" indent="-457200">
              <a:lnSpc>
                <a:spcPct val="107000"/>
              </a:lnSpc>
              <a:spcAft>
                <a:spcPts val="800"/>
              </a:spcAft>
              <a:buFont typeface="Arial" panose="020B0604020202020204" pitchFamily="34" charset="0"/>
              <a:buChar char="•"/>
            </a:pPr>
            <a:r>
              <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They want to make a connection between this topic and their learning. </a:t>
            </a:r>
          </a:p>
          <a:p>
            <a:pPr marL="457200" indent="-457200">
              <a:lnSpc>
                <a:spcPct val="107000"/>
              </a:lnSpc>
              <a:spcAft>
                <a:spcPts val="800"/>
              </a:spcAft>
              <a:buFont typeface="Arial" panose="020B0604020202020204" pitchFamily="34" charset="0"/>
              <a:buChar char="•"/>
            </a:pPr>
            <a:r>
              <a:rPr lang="en-GB" sz="20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They want to research themselves rather than be led passively by the teacher.</a:t>
            </a:r>
            <a:endParaRPr lang="en-GB" sz="2000" b="1" i="1" dirty="0">
              <a:solidFill>
                <a:schemeClr val="accent1"/>
              </a:solidFill>
              <a:latin typeface="Calibri" panose="020F0502020204030204" pitchFamily="34" charset="0"/>
              <a:ea typeface="Yu Mincho" panose="02020400000000000000" pitchFamily="18" charset="-128"/>
              <a:cs typeface="Times New Roman" panose="02020603050405020304" pitchFamily="18" charset="0"/>
            </a:endParaRPr>
          </a:p>
        </p:txBody>
      </p:sp>
      <p:pic>
        <p:nvPicPr>
          <p:cNvPr id="3074" name="Picture 2" descr="How To Accept Yourself Fully: A Guide To Self-Acceptance | Blog">
            <a:extLst>
              <a:ext uri="{FF2B5EF4-FFF2-40B4-BE49-F238E27FC236}">
                <a16:creationId xmlns:a16="http://schemas.microsoft.com/office/drawing/2014/main" id="{0ACDCB98-3381-43C5-B9D1-3F9BC41648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827" y="3958589"/>
            <a:ext cx="4431323" cy="22156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3115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9BC4F8-C09F-4E59-9BA3-7EED7C9D965D}"/>
              </a:ext>
            </a:extLst>
          </p:cNvPr>
          <p:cNvSpPr txBox="1"/>
          <p:nvPr/>
        </p:nvSpPr>
        <p:spPr>
          <a:xfrm>
            <a:off x="900331" y="690782"/>
            <a:ext cx="10811529" cy="2479590"/>
          </a:xfrm>
          <a:prstGeom prst="rect">
            <a:avLst/>
          </a:prstGeom>
          <a:noFill/>
        </p:spPr>
        <p:txBody>
          <a:bodyPr wrap="square">
            <a:spAutoFit/>
          </a:bodyPr>
          <a:lstStyle/>
          <a:p>
            <a:pPr>
              <a:lnSpc>
                <a:spcPct val="107000"/>
              </a:lnSpc>
              <a:spcAft>
                <a:spcPts val="800"/>
              </a:spcAft>
            </a:pPr>
            <a:r>
              <a:rPr lang="en-IE" sz="2800" dirty="0">
                <a:effectLst/>
                <a:latin typeface="Calibri" panose="020F0502020204030204" pitchFamily="34" charset="0"/>
                <a:ea typeface="Calibri" panose="020F0502020204030204" pitchFamily="34" charset="0"/>
                <a:cs typeface="Times New Roman" panose="02020603050405020304" pitchFamily="18" charset="0"/>
              </a:rPr>
              <a:t>How have you had to change and adapt the following over the last 2 years?</a:t>
            </a:r>
          </a:p>
          <a:p>
            <a:pPr marL="342900" lvl="0" indent="-342900">
              <a:lnSpc>
                <a:spcPct val="107000"/>
              </a:lnSpc>
              <a:buFont typeface="Symbol" panose="05050102010706020507" pitchFamily="18" charset="2"/>
              <a:buChar char=""/>
            </a:pPr>
            <a:r>
              <a:rPr lang="en-IE" sz="2800" dirty="0">
                <a:effectLst/>
                <a:latin typeface="Calibri" panose="020F0502020204030204" pitchFamily="34" charset="0"/>
                <a:ea typeface="Calibri" panose="020F0502020204030204" pitchFamily="34" charset="0"/>
                <a:cs typeface="Times New Roman" panose="02020603050405020304" pitchFamily="18" charset="0"/>
              </a:rPr>
              <a:t>Materials used in class</a:t>
            </a:r>
          </a:p>
          <a:p>
            <a:pPr marL="342900" lvl="0" indent="-342900">
              <a:lnSpc>
                <a:spcPct val="107000"/>
              </a:lnSpc>
              <a:buFont typeface="Symbol" panose="05050102010706020507" pitchFamily="18" charset="2"/>
              <a:buChar char=""/>
            </a:pPr>
            <a:r>
              <a:rPr lang="en-IE" sz="2800" dirty="0">
                <a:effectLst/>
                <a:latin typeface="Calibri" panose="020F0502020204030204" pitchFamily="34" charset="0"/>
                <a:ea typeface="Calibri" panose="020F0502020204030204" pitchFamily="34" charset="0"/>
                <a:cs typeface="Times New Roman" panose="02020603050405020304" pitchFamily="18" charset="0"/>
              </a:rPr>
              <a:t>Classroom Management</a:t>
            </a:r>
          </a:p>
          <a:p>
            <a:pPr marL="342900" lvl="0" indent="-342900">
              <a:lnSpc>
                <a:spcPct val="107000"/>
              </a:lnSpc>
              <a:spcAft>
                <a:spcPts val="800"/>
              </a:spcAft>
              <a:buFont typeface="Symbol" panose="05050102010706020507" pitchFamily="18" charset="2"/>
              <a:buChar char=""/>
            </a:pPr>
            <a:r>
              <a:rPr lang="en-IE" sz="2800" dirty="0">
                <a:effectLst/>
                <a:latin typeface="Calibri" panose="020F0502020204030204" pitchFamily="34" charset="0"/>
                <a:ea typeface="Calibri" panose="020F0502020204030204" pitchFamily="34" charset="0"/>
                <a:cs typeface="Times New Roman" panose="02020603050405020304" pitchFamily="18" charset="0"/>
              </a:rPr>
              <a:t>Teaching Style or Methodology</a:t>
            </a:r>
          </a:p>
        </p:txBody>
      </p:sp>
      <p:pic>
        <p:nvPicPr>
          <p:cNvPr id="1026" name="Picture 2" descr="Why Does It Take A Crisis For Companies to Change?">
            <a:extLst>
              <a:ext uri="{FF2B5EF4-FFF2-40B4-BE49-F238E27FC236}">
                <a16:creationId xmlns:a16="http://schemas.microsoft.com/office/drawing/2014/main" id="{E9D4541C-2985-4B6E-A979-270B2901F2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5474" y="3429000"/>
            <a:ext cx="6098344" cy="3049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ED862F4-0F84-46ED-8FFE-D0CB7DB8D7D9}"/>
              </a:ext>
            </a:extLst>
          </p:cNvPr>
          <p:cNvPicPr>
            <a:picLocks noChangeAspect="1"/>
          </p:cNvPicPr>
          <p:nvPr/>
        </p:nvPicPr>
        <p:blipFill>
          <a:blip r:embed="rId4"/>
          <a:stretch>
            <a:fillRect/>
          </a:stretch>
        </p:blipFill>
        <p:spPr>
          <a:xfrm>
            <a:off x="10833961" y="5600272"/>
            <a:ext cx="877900" cy="877900"/>
          </a:xfrm>
          <a:prstGeom prst="rect">
            <a:avLst/>
          </a:prstGeom>
        </p:spPr>
      </p:pic>
    </p:spTree>
    <p:custDataLst>
      <p:tags r:id="rId1"/>
    </p:custDataLst>
    <p:extLst>
      <p:ext uri="{BB962C8B-B14F-4D97-AF65-F5344CB8AC3E}">
        <p14:creationId xmlns:p14="http://schemas.microsoft.com/office/powerpoint/2010/main" val="193206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C1EBC8-E8B7-44D1-A65D-C87EC26BCAE2}"/>
              </a:ext>
            </a:extLst>
          </p:cNvPr>
          <p:cNvSpPr txBox="1"/>
          <p:nvPr/>
        </p:nvSpPr>
        <p:spPr>
          <a:xfrm>
            <a:off x="858130" y="1730474"/>
            <a:ext cx="9678571" cy="1292662"/>
          </a:xfrm>
          <a:prstGeom prst="rect">
            <a:avLst/>
          </a:prstGeom>
          <a:noFill/>
        </p:spPr>
        <p:txBody>
          <a:bodyPr wrap="square">
            <a:spAutoFit/>
          </a:bodyPr>
          <a:lstStyle/>
          <a:p>
            <a:r>
              <a:rPr lang="en-US" sz="2000" b="1" i="1" dirty="0"/>
              <a:t>“We live in a screen age, and to say to a kid, ‘I’d love for you to look at a book but I hate it when you look at the screen’ is just bizarre. It reflects our own prejudices and comfort zone. It’s nothing but fear of change, of being left out.”</a:t>
            </a:r>
          </a:p>
          <a:p>
            <a:endParaRPr lang="en-US" dirty="0"/>
          </a:p>
        </p:txBody>
      </p:sp>
      <p:sp>
        <p:nvSpPr>
          <p:cNvPr id="5" name="TextBox 4">
            <a:extLst>
              <a:ext uri="{FF2B5EF4-FFF2-40B4-BE49-F238E27FC236}">
                <a16:creationId xmlns:a16="http://schemas.microsoft.com/office/drawing/2014/main" id="{29F81D2C-DF26-4F3B-B4AC-96E9FFBD485C}"/>
              </a:ext>
            </a:extLst>
          </p:cNvPr>
          <p:cNvSpPr txBox="1"/>
          <p:nvPr/>
        </p:nvSpPr>
        <p:spPr>
          <a:xfrm>
            <a:off x="858130" y="3207803"/>
            <a:ext cx="9411286" cy="984885"/>
          </a:xfrm>
          <a:prstGeom prst="rect">
            <a:avLst/>
          </a:prstGeom>
          <a:noFill/>
        </p:spPr>
        <p:txBody>
          <a:bodyPr wrap="square">
            <a:spAutoFit/>
          </a:bodyPr>
          <a:lstStyle/>
          <a:p>
            <a:r>
              <a:rPr lang="en-US" sz="2000" b="1" i="1" dirty="0"/>
              <a:t>“Today’s students are no longer the people our educational system was designed to teach.”</a:t>
            </a:r>
            <a:endParaRPr lang="en-US" dirty="0"/>
          </a:p>
          <a:p>
            <a:endParaRPr lang="en-IE" dirty="0"/>
          </a:p>
        </p:txBody>
      </p:sp>
      <p:sp>
        <p:nvSpPr>
          <p:cNvPr id="6" name="TextBox 5">
            <a:extLst>
              <a:ext uri="{FF2B5EF4-FFF2-40B4-BE49-F238E27FC236}">
                <a16:creationId xmlns:a16="http://schemas.microsoft.com/office/drawing/2014/main" id="{01308D48-8A58-4E31-B2B4-99F63EF40098}"/>
              </a:ext>
            </a:extLst>
          </p:cNvPr>
          <p:cNvSpPr txBox="1"/>
          <p:nvPr/>
        </p:nvSpPr>
        <p:spPr>
          <a:xfrm>
            <a:off x="858130" y="745589"/>
            <a:ext cx="9973994" cy="984885"/>
          </a:xfrm>
          <a:prstGeom prst="rect">
            <a:avLst/>
          </a:prstGeom>
          <a:noFill/>
        </p:spPr>
        <p:txBody>
          <a:bodyPr wrap="square" rtlCol="0">
            <a:spAutoFit/>
          </a:bodyPr>
          <a:lstStyle/>
          <a:p>
            <a:r>
              <a:rPr lang="en-IE" sz="2000" dirty="0">
                <a:solidFill>
                  <a:schemeClr val="accent1"/>
                </a:solidFill>
              </a:rPr>
              <a:t>Mark Prensky originally coined the term ‘Digital Natives &amp; Digital Immigrants.</a:t>
            </a:r>
          </a:p>
          <a:p>
            <a:r>
              <a:rPr lang="en-IE" sz="2000" dirty="0">
                <a:solidFill>
                  <a:schemeClr val="accent1"/>
                </a:solidFill>
              </a:rPr>
              <a:t>To what extent do you agree with his other ideas below?</a:t>
            </a:r>
          </a:p>
          <a:p>
            <a:r>
              <a:rPr lang="en-IE" dirty="0"/>
              <a:t> </a:t>
            </a:r>
          </a:p>
        </p:txBody>
      </p:sp>
      <p:sp>
        <p:nvSpPr>
          <p:cNvPr id="8" name="TextBox 7">
            <a:extLst>
              <a:ext uri="{FF2B5EF4-FFF2-40B4-BE49-F238E27FC236}">
                <a16:creationId xmlns:a16="http://schemas.microsoft.com/office/drawing/2014/main" id="{821203AA-4223-40CD-AFB1-6B28867CE9BC}"/>
              </a:ext>
            </a:extLst>
          </p:cNvPr>
          <p:cNvSpPr txBox="1"/>
          <p:nvPr/>
        </p:nvSpPr>
        <p:spPr>
          <a:xfrm>
            <a:off x="858129" y="4377355"/>
            <a:ext cx="9791113" cy="1015663"/>
          </a:xfrm>
          <a:prstGeom prst="rect">
            <a:avLst/>
          </a:prstGeom>
          <a:noFill/>
        </p:spPr>
        <p:txBody>
          <a:bodyPr wrap="square">
            <a:spAutoFit/>
          </a:bodyPr>
          <a:lstStyle/>
          <a:p>
            <a:r>
              <a:rPr lang="en-US" sz="2000" b="1" i="1" dirty="0"/>
              <a:t>“Let’s admit the real reason that we ban cell phones is that, given the opportunity to use them, students would vote with their attention, just as adults would ‘vote with their feet’ by leaving the room when a presentation is not compelling.”</a:t>
            </a:r>
            <a:endParaRPr lang="en-IE" sz="2000" b="1" i="1" dirty="0"/>
          </a:p>
        </p:txBody>
      </p:sp>
      <p:pic>
        <p:nvPicPr>
          <p:cNvPr id="9" name="Picture 8">
            <a:extLst>
              <a:ext uri="{FF2B5EF4-FFF2-40B4-BE49-F238E27FC236}">
                <a16:creationId xmlns:a16="http://schemas.microsoft.com/office/drawing/2014/main" id="{910A4D6D-4C9D-4D11-B3F8-A3D405722799}"/>
              </a:ext>
            </a:extLst>
          </p:cNvPr>
          <p:cNvPicPr>
            <a:picLocks noChangeAspect="1"/>
          </p:cNvPicPr>
          <p:nvPr/>
        </p:nvPicPr>
        <p:blipFill>
          <a:blip r:embed="rId3"/>
          <a:stretch>
            <a:fillRect/>
          </a:stretch>
        </p:blipFill>
        <p:spPr>
          <a:xfrm>
            <a:off x="10649242" y="5577685"/>
            <a:ext cx="877900" cy="877900"/>
          </a:xfrm>
          <a:prstGeom prst="rect">
            <a:avLst/>
          </a:prstGeom>
        </p:spPr>
      </p:pic>
    </p:spTree>
    <p:custDataLst>
      <p:tags r:id="rId1"/>
    </p:custDataLst>
    <p:extLst>
      <p:ext uri="{BB962C8B-B14F-4D97-AF65-F5344CB8AC3E}">
        <p14:creationId xmlns:p14="http://schemas.microsoft.com/office/powerpoint/2010/main" val="4117390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2" name="Thought Bubble: Cloud 1">
            <a:extLst>
              <a:ext uri="{FF2B5EF4-FFF2-40B4-BE49-F238E27FC236}">
                <a16:creationId xmlns:a16="http://schemas.microsoft.com/office/drawing/2014/main" id="{4FC6CABD-0680-47BE-AF21-15EEE9256A60}"/>
              </a:ext>
            </a:extLst>
          </p:cNvPr>
          <p:cNvSpPr/>
          <p:nvPr/>
        </p:nvSpPr>
        <p:spPr>
          <a:xfrm>
            <a:off x="4630249" y="168813"/>
            <a:ext cx="4712677" cy="368573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E" sz="2400" dirty="0"/>
              <a:t>How has our own relationship with technology changed over our lifetimes?</a:t>
            </a:r>
          </a:p>
        </p:txBody>
      </p:sp>
      <p:pic>
        <p:nvPicPr>
          <p:cNvPr id="2050" name="Picture 2" descr="Person thinking clipart free images 2 3 - WikiClipArt">
            <a:extLst>
              <a:ext uri="{FF2B5EF4-FFF2-40B4-BE49-F238E27FC236}">
                <a16:creationId xmlns:a16="http://schemas.microsoft.com/office/drawing/2014/main" id="{A7E1248B-2C1D-4AB7-B5CF-E20C16DB3E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5575" y="3038622"/>
            <a:ext cx="2645093" cy="29800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6041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5" name="TextBox 4">
            <a:extLst>
              <a:ext uri="{FF2B5EF4-FFF2-40B4-BE49-F238E27FC236}">
                <a16:creationId xmlns:a16="http://schemas.microsoft.com/office/drawing/2014/main" id="{509815B9-B505-40DB-8B9A-F6BF20A937E7}"/>
              </a:ext>
            </a:extLst>
          </p:cNvPr>
          <p:cNvSpPr txBox="1"/>
          <p:nvPr/>
        </p:nvSpPr>
        <p:spPr>
          <a:xfrm>
            <a:off x="872197" y="1125415"/>
            <a:ext cx="8275319" cy="4524315"/>
          </a:xfrm>
          <a:prstGeom prst="rect">
            <a:avLst/>
          </a:prstGeom>
          <a:noFill/>
        </p:spPr>
        <p:txBody>
          <a:bodyPr wrap="square">
            <a:spAutoFit/>
          </a:bodyPr>
          <a:lstStyle/>
          <a:p>
            <a:r>
              <a:rPr lang="en-GB" sz="2400" b="1" dirty="0"/>
              <a:t>What kind of learner are you?</a:t>
            </a:r>
            <a:br>
              <a:rPr lang="en-GB" sz="2400" dirty="0"/>
            </a:br>
            <a:br>
              <a:rPr lang="en-GB" sz="2400" dirty="0"/>
            </a:br>
            <a:br>
              <a:rPr lang="en-GB" sz="2400" dirty="0"/>
            </a:br>
            <a:r>
              <a:rPr lang="en-GB" sz="2400" dirty="0"/>
              <a:t>Do you like to have things explained to you?</a:t>
            </a:r>
            <a:br>
              <a:rPr lang="en-GB" sz="2400" dirty="0"/>
            </a:br>
            <a:r>
              <a:rPr lang="en-GB" sz="2400" dirty="0"/>
              <a:t>Do you rely on your mobile phone for information?</a:t>
            </a:r>
            <a:br>
              <a:rPr lang="en-GB" sz="2400" dirty="0"/>
            </a:br>
            <a:r>
              <a:rPr lang="en-GB" sz="2400" dirty="0"/>
              <a:t>Do you like multitasking?</a:t>
            </a:r>
            <a:br>
              <a:rPr lang="en-GB" sz="2400" dirty="0"/>
            </a:br>
            <a:r>
              <a:rPr lang="en-GB" sz="2400" dirty="0"/>
              <a:t>Do you have a short attention span?</a:t>
            </a:r>
            <a:br>
              <a:rPr lang="en-GB" sz="2400" dirty="0"/>
            </a:br>
            <a:r>
              <a:rPr lang="en-GB" sz="2400" dirty="0"/>
              <a:t>Do like to work on one task at a time?</a:t>
            </a:r>
            <a:br>
              <a:rPr lang="en-GB" sz="2400" dirty="0"/>
            </a:br>
            <a:r>
              <a:rPr lang="en-GB" sz="2400" dirty="0"/>
              <a:t>Do you read social media first thing in the morning?</a:t>
            </a:r>
            <a:br>
              <a:rPr lang="en-GB" sz="2400" dirty="0"/>
            </a:br>
            <a:r>
              <a:rPr lang="en-GB" sz="2400" dirty="0"/>
              <a:t>Do you get information from books?</a:t>
            </a:r>
            <a:br>
              <a:rPr lang="en-GB" sz="2400" dirty="0"/>
            </a:br>
            <a:r>
              <a:rPr lang="en-GB" sz="2400" dirty="0"/>
              <a:t>Do you like to read instructions before using technology for the first time?</a:t>
            </a:r>
            <a:endParaRPr lang="en-IE" sz="2400" dirty="0"/>
          </a:p>
        </p:txBody>
      </p:sp>
      <p:pic>
        <p:nvPicPr>
          <p:cNvPr id="2050" name="Picture 2" descr="H810_course_image_786x400 (1) - John The Baptist Community School">
            <a:extLst>
              <a:ext uri="{FF2B5EF4-FFF2-40B4-BE49-F238E27FC236}">
                <a16:creationId xmlns:a16="http://schemas.microsoft.com/office/drawing/2014/main" id="{D58C151F-F0A2-43FC-A82F-184A5CF03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334" y="1208269"/>
            <a:ext cx="4117253" cy="24774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061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5" name="Picture 4" descr="English is cool! » ICT lessons : Computer Vocabulary">
            <a:extLst>
              <a:ext uri="{FF2B5EF4-FFF2-40B4-BE49-F238E27FC236}">
                <a16:creationId xmlns:a16="http://schemas.microsoft.com/office/drawing/2014/main" id="{FFC90981-7249-4F2F-9396-E2DE2B0F85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10934" y="676197"/>
            <a:ext cx="9129932" cy="5059904"/>
          </a:xfrm>
          <a:prstGeom prst="rect">
            <a:avLst/>
          </a:prstGeom>
          <a:noFill/>
          <a:ln>
            <a:noFill/>
          </a:ln>
        </p:spPr>
      </p:pic>
    </p:spTree>
    <p:custDataLst>
      <p:tags r:id="rId1"/>
    </p:custDataLst>
    <p:extLst>
      <p:ext uri="{BB962C8B-B14F-4D97-AF65-F5344CB8AC3E}">
        <p14:creationId xmlns:p14="http://schemas.microsoft.com/office/powerpoint/2010/main" val="72316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5" name="TextBox 4">
            <a:extLst>
              <a:ext uri="{FF2B5EF4-FFF2-40B4-BE49-F238E27FC236}">
                <a16:creationId xmlns:a16="http://schemas.microsoft.com/office/drawing/2014/main" id="{D05EBCB9-92E3-44D2-8340-94D5E4ADE80C}"/>
              </a:ext>
            </a:extLst>
          </p:cNvPr>
          <p:cNvSpPr txBox="1"/>
          <p:nvPr/>
        </p:nvSpPr>
        <p:spPr>
          <a:xfrm>
            <a:off x="1069145" y="1083212"/>
            <a:ext cx="7793501" cy="4626908"/>
          </a:xfrm>
          <a:prstGeom prst="rect">
            <a:avLst/>
          </a:prstGeom>
          <a:noFill/>
        </p:spPr>
        <p:txBody>
          <a:bodyPr wrap="square">
            <a:spAutoFit/>
          </a:bodyPr>
          <a:lstStyle/>
          <a:p>
            <a:pPr>
              <a:lnSpc>
                <a:spcPct val="107000"/>
              </a:lnSpc>
              <a:spcAft>
                <a:spcPts val="800"/>
              </a:spcAft>
            </a:pPr>
            <a:r>
              <a:rPr lang="en-GB" sz="24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When you were a University student …</a:t>
            </a:r>
          </a:p>
          <a:p>
            <a:pPr>
              <a:lnSpc>
                <a:spcPct val="107000"/>
              </a:lnSpc>
              <a:spcAft>
                <a:spcPts val="800"/>
              </a:spcAft>
            </a:pPr>
            <a:endParaRPr lang="en-GB" sz="2400" b="1" dirty="0">
              <a:solidFill>
                <a:schemeClr val="accent1"/>
              </a:solidFill>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like to have things explained to you?</a:t>
            </a: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rely on your mobile phone for information?</a:t>
            </a: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like multitasking?</a:t>
            </a: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have a short attention span?</a:t>
            </a: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like to work on one task at a time?</a:t>
            </a: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read social media first thing in the morning?</a:t>
            </a:r>
          </a:p>
          <a:p>
            <a:pPr marL="342900" lvl="0" indent="-342900">
              <a:lnSpc>
                <a:spcPct val="107000"/>
              </a:lnSpc>
              <a:spcAft>
                <a:spcPts val="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get information from books?</a:t>
            </a:r>
          </a:p>
          <a:p>
            <a:pPr marL="342900" lvl="0" indent="-342900">
              <a:lnSpc>
                <a:spcPct val="107000"/>
              </a:lnSpc>
              <a:spcAft>
                <a:spcPts val="800"/>
              </a:spcAft>
              <a:buFont typeface="+mj-lt"/>
              <a:buAutoNum type="arabicPeriod"/>
            </a:pPr>
            <a:r>
              <a:rPr lang="en-GB" sz="2400" dirty="0">
                <a:solidFill>
                  <a:schemeClr val="accent1"/>
                </a:solidFill>
                <a:latin typeface="Calibri" panose="020F0502020204030204" pitchFamily="34" charset="0"/>
                <a:ea typeface="Yu Mincho" panose="02020400000000000000" pitchFamily="18" charset="-128"/>
                <a:cs typeface="Times New Roman" panose="02020603050405020304" pitchFamily="18" charset="0"/>
              </a:rPr>
              <a:t>Did you like to read instructions before using technology for the first time?</a:t>
            </a:r>
          </a:p>
        </p:txBody>
      </p:sp>
      <p:pic>
        <p:nvPicPr>
          <p:cNvPr id="3076" name="Picture 4" descr="Here&amp;#39;s How to Deal With a Bad Lecturer at Uni | Postgraduate Search">
            <a:extLst>
              <a:ext uri="{FF2B5EF4-FFF2-40B4-BE49-F238E27FC236}">
                <a16:creationId xmlns:a16="http://schemas.microsoft.com/office/drawing/2014/main" id="{1BAB420C-B217-40E6-9015-C0F1D94F74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0304" y="956603"/>
            <a:ext cx="3278325" cy="18064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52962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sp>
        <p:nvSpPr>
          <p:cNvPr id="2" name="Thought Bubble: Cloud 1">
            <a:extLst>
              <a:ext uri="{FF2B5EF4-FFF2-40B4-BE49-F238E27FC236}">
                <a16:creationId xmlns:a16="http://schemas.microsoft.com/office/drawing/2014/main" id="{CF076F9B-5C01-4527-AEC9-FCD3ADC98741}"/>
              </a:ext>
            </a:extLst>
          </p:cNvPr>
          <p:cNvSpPr/>
          <p:nvPr/>
        </p:nvSpPr>
        <p:spPr>
          <a:xfrm>
            <a:off x="5205046" y="1270717"/>
            <a:ext cx="5950634" cy="34043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t>What is your generation (Baby Boomer/ Generation X or Y or Z)? How has this affected your teaching + learning style?</a:t>
            </a:r>
          </a:p>
        </p:txBody>
      </p:sp>
      <p:pic>
        <p:nvPicPr>
          <p:cNvPr id="4098" name="Picture 2" descr="The Strengths and Weaknesses of Every Generation in your Workforce |  GetSmarter Blog">
            <a:extLst>
              <a:ext uri="{FF2B5EF4-FFF2-40B4-BE49-F238E27FC236}">
                <a16:creationId xmlns:a16="http://schemas.microsoft.com/office/drawing/2014/main" id="{11C35364-C807-49C7-97EC-2F3FFFF93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13" y="379288"/>
            <a:ext cx="4625633" cy="59439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12176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3" name="Picture 4" descr="Related image">
            <a:hlinkClick r:id="rId4"/>
            <a:extLst>
              <a:ext uri="{FF2B5EF4-FFF2-40B4-BE49-F238E27FC236}">
                <a16:creationId xmlns:a16="http://schemas.microsoft.com/office/drawing/2014/main" id="{27AD2DF3-EE6B-4538-86BF-703247E709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587" y="597163"/>
            <a:ext cx="5170001" cy="55770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4DF39B-879F-4E53-B413-466E1A27BBA8}"/>
              </a:ext>
            </a:extLst>
          </p:cNvPr>
          <p:cNvSpPr txBox="1"/>
          <p:nvPr/>
        </p:nvSpPr>
        <p:spPr>
          <a:xfrm>
            <a:off x="745588" y="970671"/>
            <a:ext cx="3559126" cy="5232202"/>
          </a:xfrm>
          <a:prstGeom prst="rect">
            <a:avLst/>
          </a:prstGeom>
          <a:noFill/>
        </p:spPr>
        <p:txBody>
          <a:bodyPr wrap="square" rtlCol="0">
            <a:spAutoFit/>
          </a:bodyPr>
          <a:lstStyle/>
          <a:p>
            <a:r>
              <a:rPr lang="en-US" sz="2800" dirty="0"/>
              <a:t>My Journey</a:t>
            </a:r>
          </a:p>
          <a:p>
            <a:endParaRPr lang="en-US" sz="2800" dirty="0"/>
          </a:p>
          <a:p>
            <a:r>
              <a:rPr lang="en-US" sz="2800" dirty="0"/>
              <a:t>What the world was like when I was a University Student.</a:t>
            </a:r>
          </a:p>
          <a:p>
            <a:endParaRPr lang="en-US" sz="2800" dirty="0"/>
          </a:p>
          <a:p>
            <a:r>
              <a:rPr lang="en-US" sz="2800" dirty="0"/>
              <a:t>1992-1998</a:t>
            </a:r>
          </a:p>
          <a:p>
            <a:endParaRPr lang="en-US" sz="2800" dirty="0"/>
          </a:p>
          <a:p>
            <a:r>
              <a:rPr lang="en-US" sz="2800" dirty="0"/>
              <a:t>We were called Generation X.</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26692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261709-6757-44C7-9258-4A1345CF051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36287" y="5297951"/>
            <a:ext cx="876300" cy="876300"/>
          </a:xfrm>
          <a:prstGeom prst="rect">
            <a:avLst/>
          </a:prstGeom>
          <a:noFill/>
          <a:ln>
            <a:noFill/>
          </a:ln>
        </p:spPr>
      </p:pic>
      <p:pic>
        <p:nvPicPr>
          <p:cNvPr id="3" name="Picture 2" descr="Image result for library images">
            <a:hlinkClick r:id="rId4"/>
            <a:extLst>
              <a:ext uri="{FF2B5EF4-FFF2-40B4-BE49-F238E27FC236}">
                <a16:creationId xmlns:a16="http://schemas.microsoft.com/office/drawing/2014/main" id="{79292E28-4F03-467B-BB7A-586BC06AF3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9106" y="1688951"/>
            <a:ext cx="8444753" cy="4437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61EE16-4AFC-4EA2-989D-BF43A526DBC9}"/>
              </a:ext>
            </a:extLst>
          </p:cNvPr>
          <p:cNvSpPr txBox="1"/>
          <p:nvPr/>
        </p:nvSpPr>
        <p:spPr>
          <a:xfrm>
            <a:off x="998806" y="731520"/>
            <a:ext cx="9425354" cy="461665"/>
          </a:xfrm>
          <a:prstGeom prst="rect">
            <a:avLst/>
          </a:prstGeom>
          <a:noFill/>
        </p:spPr>
        <p:txBody>
          <a:bodyPr wrap="square" rtlCol="0">
            <a:spAutoFit/>
          </a:bodyPr>
          <a:lstStyle/>
          <a:p>
            <a:r>
              <a:rPr lang="en-US" sz="2400" dirty="0"/>
              <a:t>My learning was self-directed and the library was an inspiring place to be!</a:t>
            </a:r>
            <a:endParaRPr lang="en-IE" sz="2400" dirty="0"/>
          </a:p>
        </p:txBody>
      </p:sp>
    </p:spTree>
    <p:custDataLst>
      <p:tags r:id="rId1"/>
    </p:custDataLst>
    <p:extLst>
      <p:ext uri="{BB962C8B-B14F-4D97-AF65-F5344CB8AC3E}">
        <p14:creationId xmlns:p14="http://schemas.microsoft.com/office/powerpoint/2010/main" val="918435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826</TotalTime>
  <Words>682</Words>
  <Application>Microsoft Office PowerPoint</Application>
  <PresentationFormat>Widescreen</PresentationFormat>
  <Paragraphs>59</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Aoife TAMURA | Atlantic Language Galway</dc:creator>
  <cp:lastModifiedBy>Aoife TAMURA | Atlantic Language Galway</cp:lastModifiedBy>
  <cp:revision>39</cp:revision>
  <dcterms:created xsi:type="dcterms:W3CDTF">2021-07-08T10:57:33Z</dcterms:created>
  <dcterms:modified xsi:type="dcterms:W3CDTF">2021-08-15T18:52:17Z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9F7816EF-2478-4DEC-959F-283CECB24293</vt:lpwstr>
  </property>
  <property fmtid="{D5CDD505-2E9C-101B-9397-08002B2CF9AE}" pid="3" name="ArticulatePath">
    <vt:lpwstr>ICT Workshop</vt:lpwstr>
  </property>
</Properties>
</file>